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359" r:id="rId2"/>
    <p:sldId id="358" r:id="rId3"/>
    <p:sldId id="361" r:id="rId4"/>
    <p:sldId id="362" r:id="rId5"/>
    <p:sldId id="398" r:id="rId6"/>
    <p:sldId id="353" r:id="rId7"/>
    <p:sldId id="399" r:id="rId8"/>
    <p:sldId id="400" r:id="rId9"/>
    <p:sldId id="401" r:id="rId10"/>
    <p:sldId id="402" r:id="rId11"/>
    <p:sldId id="403" r:id="rId12"/>
    <p:sldId id="404" r:id="rId13"/>
    <p:sldId id="405" r:id="rId14"/>
    <p:sldId id="406" r:id="rId15"/>
    <p:sldId id="364" r:id="rId16"/>
    <p:sldId id="408" r:id="rId17"/>
    <p:sldId id="407" r:id="rId18"/>
    <p:sldId id="409" r:id="rId19"/>
    <p:sldId id="410" r:id="rId20"/>
    <p:sldId id="411" r:id="rId21"/>
    <p:sldId id="412" r:id="rId22"/>
    <p:sldId id="413" r:id="rId23"/>
    <p:sldId id="415" r:id="rId24"/>
    <p:sldId id="416" r:id="rId25"/>
    <p:sldId id="417" r:id="rId26"/>
    <p:sldId id="373" r:id="rId27"/>
    <p:sldId id="419" r:id="rId28"/>
    <p:sldId id="421" r:id="rId29"/>
    <p:sldId id="418" r:id="rId30"/>
    <p:sldId id="423" r:id="rId31"/>
    <p:sldId id="424" r:id="rId32"/>
    <p:sldId id="422" r:id="rId33"/>
    <p:sldId id="425" r:id="rId34"/>
    <p:sldId id="426" r:id="rId35"/>
    <p:sldId id="428" r:id="rId36"/>
    <p:sldId id="390" r:id="rId37"/>
    <p:sldId id="433" r:id="rId38"/>
    <p:sldId id="434" r:id="rId39"/>
    <p:sldId id="435" r:id="rId40"/>
    <p:sldId id="436" r:id="rId41"/>
    <p:sldId id="437" r:id="rId42"/>
    <p:sldId id="438" r:id="rId43"/>
    <p:sldId id="439" r:id="rId44"/>
    <p:sldId id="440" r:id="rId45"/>
    <p:sldId id="441" r:id="rId46"/>
    <p:sldId id="394" r:id="rId47"/>
    <p:sldId id="443" r:id="rId48"/>
    <p:sldId id="444" r:id="rId49"/>
    <p:sldId id="445" r:id="rId50"/>
    <p:sldId id="446" r:id="rId51"/>
    <p:sldId id="447" r:id="rId52"/>
    <p:sldId id="448" r:id="rId53"/>
    <p:sldId id="449" r:id="rId54"/>
    <p:sldId id="450" r:id="rId55"/>
    <p:sldId id="451" r:id="rId56"/>
    <p:sldId id="467" r:id="rId57"/>
    <p:sldId id="452" r:id="rId58"/>
    <p:sldId id="453" r:id="rId59"/>
    <p:sldId id="454" r:id="rId60"/>
    <p:sldId id="455" r:id="rId61"/>
    <p:sldId id="457" r:id="rId62"/>
    <p:sldId id="458" r:id="rId63"/>
    <p:sldId id="459" r:id="rId64"/>
    <p:sldId id="468" r:id="rId65"/>
    <p:sldId id="460" r:id="rId66"/>
    <p:sldId id="461" r:id="rId67"/>
    <p:sldId id="462" r:id="rId68"/>
    <p:sldId id="463" r:id="rId69"/>
    <p:sldId id="464" r:id="rId70"/>
    <p:sldId id="465" r:id="rId71"/>
    <p:sldId id="466" r:id="rId72"/>
    <p:sldId id="384" r:id="rId7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521415D9-36F7-43E2-AB2F-B90AF26B5E84}">
      <p14:sectionLst xmlns:p14="http://schemas.microsoft.com/office/powerpoint/2010/main">
        <p14:section name="Title" id="{531B2147-ACEC-42D0-ADF8-DF2F10BA96ED}">
          <p14:sldIdLst>
            <p14:sldId id="359"/>
          </p14:sldIdLst>
        </p14:section>
        <p14:section name="Overview" id="{B6F4416C-C83C-4D74-8270-CF99CA4AE874}">
          <p14:sldIdLst>
            <p14:sldId id="358"/>
          </p14:sldIdLst>
        </p14:section>
        <p14:section name="Topic 1" id="{E3C09328-2528-4746-8DD8-5999AF58C455}">
          <p14:sldIdLst>
            <p14:sldId id="361"/>
            <p14:sldId id="362"/>
            <p14:sldId id="398"/>
            <p14:sldId id="353"/>
            <p14:sldId id="399"/>
            <p14:sldId id="400"/>
            <p14:sldId id="401"/>
            <p14:sldId id="402"/>
            <p14:sldId id="403"/>
            <p14:sldId id="404"/>
            <p14:sldId id="405"/>
            <p14:sldId id="406"/>
            <p14:sldId id="364"/>
            <p14:sldId id="408"/>
            <p14:sldId id="407"/>
            <p14:sldId id="409"/>
            <p14:sldId id="410"/>
            <p14:sldId id="411"/>
            <p14:sldId id="412"/>
            <p14:sldId id="413"/>
            <p14:sldId id="415"/>
            <p14:sldId id="416"/>
            <p14:sldId id="417"/>
            <p14:sldId id="373"/>
            <p14:sldId id="419"/>
            <p14:sldId id="421"/>
            <p14:sldId id="418"/>
            <p14:sldId id="423"/>
            <p14:sldId id="424"/>
            <p14:sldId id="422"/>
            <p14:sldId id="425"/>
            <p14:sldId id="426"/>
            <p14:sldId id="428"/>
            <p14:sldId id="390"/>
            <p14:sldId id="433"/>
            <p14:sldId id="434"/>
            <p14:sldId id="435"/>
            <p14:sldId id="436"/>
            <p14:sldId id="437"/>
            <p14:sldId id="438"/>
            <p14:sldId id="439"/>
            <p14:sldId id="440"/>
            <p14:sldId id="441"/>
            <p14:sldId id="394"/>
            <p14:sldId id="443"/>
            <p14:sldId id="444"/>
            <p14:sldId id="445"/>
            <p14:sldId id="446"/>
            <p14:sldId id="447"/>
            <p14:sldId id="448"/>
            <p14:sldId id="449"/>
            <p14:sldId id="450"/>
            <p14:sldId id="451"/>
            <p14:sldId id="467"/>
            <p14:sldId id="452"/>
            <p14:sldId id="453"/>
            <p14:sldId id="454"/>
            <p14:sldId id="455"/>
            <p14:sldId id="457"/>
            <p14:sldId id="458"/>
            <p14:sldId id="459"/>
            <p14:sldId id="468"/>
            <p14:sldId id="460"/>
            <p14:sldId id="461"/>
            <p14:sldId id="462"/>
            <p14:sldId id="463"/>
            <p14:sldId id="464"/>
            <p14:sldId id="465"/>
            <p14:sldId id="466"/>
          </p14:sldIdLst>
        </p14:section>
        <p14:section name="Thank You" id="{3C479E19-13E1-45DC-9759-658264503643}">
          <p14:sldIdLst>
            <p14:sldId id="3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D5ED"/>
    <a:srgbClr val="299FD3"/>
    <a:srgbClr val="0A28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95" autoAdjust="0"/>
    <p:restoredTop sz="85185"/>
  </p:normalViewPr>
  <p:slideViewPr>
    <p:cSldViewPr snapToGrid="0">
      <p:cViewPr>
        <p:scale>
          <a:sx n="56" d="100"/>
          <a:sy n="56" d="100"/>
        </p:scale>
        <p:origin x="113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DACDB2-9518-2442-AE60-B7C96557D56E}"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GB"/>
        </a:p>
      </dgm:t>
    </dgm:pt>
    <dgm:pt modelId="{A48415CA-DC1D-7548-9F5E-5680B4038EF7}">
      <dgm:prSet custT="1"/>
      <dgm:spPr/>
      <dgm:t>
        <a:bodyPr/>
        <a:lstStyle/>
        <a:p>
          <a:r>
            <a:rPr lang="en-GB" sz="4000" b="0" i="0" baseline="0"/>
            <a:t>Early pregnancy</a:t>
          </a:r>
          <a:endParaRPr lang="en-GB" sz="4000"/>
        </a:p>
      </dgm:t>
    </dgm:pt>
    <dgm:pt modelId="{2B876871-B496-2649-A0C2-ACEA497A4AC4}" type="parTrans" cxnId="{3AB33A96-7282-4544-8615-2A2AB808D7A0}">
      <dgm:prSet/>
      <dgm:spPr/>
      <dgm:t>
        <a:bodyPr/>
        <a:lstStyle/>
        <a:p>
          <a:endParaRPr lang="en-GB"/>
        </a:p>
      </dgm:t>
    </dgm:pt>
    <dgm:pt modelId="{E6EFBFB4-1E74-5F48-9CB9-592A497DF576}" type="sibTrans" cxnId="{3AB33A96-7282-4544-8615-2A2AB808D7A0}">
      <dgm:prSet/>
      <dgm:spPr/>
      <dgm:t>
        <a:bodyPr/>
        <a:lstStyle/>
        <a:p>
          <a:endParaRPr lang="en-GB"/>
        </a:p>
      </dgm:t>
    </dgm:pt>
    <dgm:pt modelId="{6C09D0D2-D314-C748-8CC1-F72EBC1E9E0A}">
      <dgm:prSet custT="1"/>
      <dgm:spPr/>
      <dgm:t>
        <a:bodyPr/>
        <a:lstStyle/>
        <a:p>
          <a:r>
            <a:rPr lang="en-GB" sz="4000" b="0" i="0" baseline="0"/>
            <a:t>Antenatal care</a:t>
          </a:r>
          <a:endParaRPr lang="en-GB" sz="4000"/>
        </a:p>
      </dgm:t>
    </dgm:pt>
    <dgm:pt modelId="{A1BC9443-5A28-FA4C-82C3-9FACDD3ECB8E}" type="parTrans" cxnId="{30483B8D-1EEF-AC47-9350-78DEF590DBE4}">
      <dgm:prSet/>
      <dgm:spPr/>
      <dgm:t>
        <a:bodyPr/>
        <a:lstStyle/>
        <a:p>
          <a:endParaRPr lang="en-GB"/>
        </a:p>
      </dgm:t>
    </dgm:pt>
    <dgm:pt modelId="{FE71F0B7-BE7D-FC48-8C59-189669047192}" type="sibTrans" cxnId="{30483B8D-1EEF-AC47-9350-78DEF590DBE4}">
      <dgm:prSet/>
      <dgm:spPr/>
      <dgm:t>
        <a:bodyPr/>
        <a:lstStyle/>
        <a:p>
          <a:endParaRPr lang="en-GB"/>
        </a:p>
      </dgm:t>
    </dgm:pt>
    <dgm:pt modelId="{F755FA54-8A83-C649-A374-2D4C10702392}">
      <dgm:prSet custT="1"/>
      <dgm:spPr/>
      <dgm:t>
        <a:bodyPr/>
        <a:lstStyle/>
        <a:p>
          <a:r>
            <a:rPr lang="en-GB" sz="4000" b="0" i="0" baseline="0" dirty="0"/>
            <a:t>Intrapartum care</a:t>
          </a:r>
          <a:endParaRPr lang="en-GB" sz="4000" dirty="0"/>
        </a:p>
      </dgm:t>
    </dgm:pt>
    <dgm:pt modelId="{E8AFC24A-9E2E-BF42-89EB-7A4232A6B8EE}" type="parTrans" cxnId="{14566EBB-5B3F-6A49-BC72-3879BB39C017}">
      <dgm:prSet/>
      <dgm:spPr/>
      <dgm:t>
        <a:bodyPr/>
        <a:lstStyle/>
        <a:p>
          <a:endParaRPr lang="en-GB"/>
        </a:p>
      </dgm:t>
    </dgm:pt>
    <dgm:pt modelId="{B0BD898A-8294-C941-8950-8132F45485EF}" type="sibTrans" cxnId="{14566EBB-5B3F-6A49-BC72-3879BB39C017}">
      <dgm:prSet/>
      <dgm:spPr/>
      <dgm:t>
        <a:bodyPr/>
        <a:lstStyle/>
        <a:p>
          <a:endParaRPr lang="en-GB"/>
        </a:p>
      </dgm:t>
    </dgm:pt>
    <dgm:pt modelId="{8B135F34-E880-1F47-85A6-5556800A5B72}">
      <dgm:prSet custT="1"/>
      <dgm:spPr/>
      <dgm:t>
        <a:bodyPr/>
        <a:lstStyle/>
        <a:p>
          <a:r>
            <a:rPr lang="en-GB" sz="4000" b="0" i="0" baseline="0" dirty="0"/>
            <a:t>Menstruation and disorders</a:t>
          </a:r>
          <a:endParaRPr lang="en-GB" sz="4000" dirty="0"/>
        </a:p>
      </dgm:t>
    </dgm:pt>
    <dgm:pt modelId="{80104CB3-7DCD-B64C-A8F2-988702FC124F}" type="parTrans" cxnId="{ED58050E-7C9F-694E-86BE-00C132B4322A}">
      <dgm:prSet/>
      <dgm:spPr/>
      <dgm:t>
        <a:bodyPr/>
        <a:lstStyle/>
        <a:p>
          <a:endParaRPr lang="en-GB"/>
        </a:p>
      </dgm:t>
    </dgm:pt>
    <dgm:pt modelId="{C68CB39A-8A14-8D47-918E-EE8272856F06}" type="sibTrans" cxnId="{ED58050E-7C9F-694E-86BE-00C132B4322A}">
      <dgm:prSet/>
      <dgm:spPr/>
      <dgm:t>
        <a:bodyPr/>
        <a:lstStyle/>
        <a:p>
          <a:endParaRPr lang="en-GB"/>
        </a:p>
      </dgm:t>
    </dgm:pt>
    <dgm:pt modelId="{D61662B2-BC5E-D343-A996-D235E965CE4D}">
      <dgm:prSet custT="1"/>
      <dgm:spPr/>
      <dgm:t>
        <a:bodyPr/>
        <a:lstStyle/>
        <a:p>
          <a:r>
            <a:rPr lang="en-GB" sz="4000" b="0" i="0" baseline="0" dirty="0"/>
            <a:t>Pelvic pain and dyspareunia</a:t>
          </a:r>
          <a:endParaRPr lang="en-GB" sz="4000" dirty="0"/>
        </a:p>
      </dgm:t>
    </dgm:pt>
    <dgm:pt modelId="{B53CA77C-4DF3-7849-9B97-AEA2F2B5DD09}" type="parTrans" cxnId="{6657AB2C-4084-C641-9BDE-8B1DB582C473}">
      <dgm:prSet/>
      <dgm:spPr/>
      <dgm:t>
        <a:bodyPr/>
        <a:lstStyle/>
        <a:p>
          <a:endParaRPr lang="en-GB"/>
        </a:p>
      </dgm:t>
    </dgm:pt>
    <dgm:pt modelId="{DE8E55B1-84C8-8545-B42E-3295A1848A18}" type="sibTrans" cxnId="{6657AB2C-4084-C641-9BDE-8B1DB582C473}">
      <dgm:prSet/>
      <dgm:spPr/>
      <dgm:t>
        <a:bodyPr/>
        <a:lstStyle/>
        <a:p>
          <a:endParaRPr lang="en-GB"/>
        </a:p>
      </dgm:t>
    </dgm:pt>
    <dgm:pt modelId="{0B2A9590-F21D-F641-B770-AB2E2B2E6612}">
      <dgm:prSet custT="1"/>
      <dgm:spPr/>
      <dgm:t>
        <a:bodyPr/>
        <a:lstStyle/>
        <a:p>
          <a:r>
            <a:rPr lang="en-GB" sz="4000" b="0" i="0" baseline="0"/>
            <a:t>Gynaecological Cancers and Screening</a:t>
          </a:r>
          <a:endParaRPr lang="en-GB" sz="4000"/>
        </a:p>
      </dgm:t>
    </dgm:pt>
    <dgm:pt modelId="{32E2DCE1-C64D-6048-B16B-4F8D9E7AE9D1}" type="parTrans" cxnId="{42F6EAB0-3D56-994E-8585-0F4960060195}">
      <dgm:prSet/>
      <dgm:spPr/>
      <dgm:t>
        <a:bodyPr/>
        <a:lstStyle/>
        <a:p>
          <a:endParaRPr lang="en-GB"/>
        </a:p>
      </dgm:t>
    </dgm:pt>
    <dgm:pt modelId="{D0725EA1-2759-F84C-A6EF-F46AE9A597B5}" type="sibTrans" cxnId="{42F6EAB0-3D56-994E-8585-0F4960060195}">
      <dgm:prSet/>
      <dgm:spPr/>
      <dgm:t>
        <a:bodyPr/>
        <a:lstStyle/>
        <a:p>
          <a:endParaRPr lang="en-GB"/>
        </a:p>
      </dgm:t>
    </dgm:pt>
    <dgm:pt modelId="{BD6C896A-EBC7-6741-BCDF-EA7E1413B1F6}">
      <dgm:prSet custT="1"/>
      <dgm:spPr/>
      <dgm:t>
        <a:bodyPr/>
        <a:lstStyle/>
        <a:p>
          <a:r>
            <a:rPr lang="en-GB" sz="4000" b="0" i="0" baseline="0" dirty="0"/>
            <a:t>Contraception</a:t>
          </a:r>
          <a:endParaRPr lang="en-GB" sz="4000" dirty="0"/>
        </a:p>
      </dgm:t>
    </dgm:pt>
    <dgm:pt modelId="{9CBE20D8-2DD2-9443-A749-7B9E37B0132D}" type="parTrans" cxnId="{8B6F42E3-BE20-CF49-95AC-E18C209E32B9}">
      <dgm:prSet/>
      <dgm:spPr/>
      <dgm:t>
        <a:bodyPr/>
        <a:lstStyle/>
        <a:p>
          <a:endParaRPr lang="en-GB"/>
        </a:p>
      </dgm:t>
    </dgm:pt>
    <dgm:pt modelId="{6BFA4E11-3B16-DC49-880C-C25467022702}" type="sibTrans" cxnId="{8B6F42E3-BE20-CF49-95AC-E18C209E32B9}">
      <dgm:prSet/>
      <dgm:spPr/>
      <dgm:t>
        <a:bodyPr/>
        <a:lstStyle/>
        <a:p>
          <a:endParaRPr lang="en-GB"/>
        </a:p>
      </dgm:t>
    </dgm:pt>
    <dgm:pt modelId="{EC3026B4-B42D-B84A-94F3-9DCDC33C6545}" type="pres">
      <dgm:prSet presAssocID="{3ADACDB2-9518-2442-AE60-B7C96557D56E}" presName="linearFlow" presStyleCnt="0">
        <dgm:presLayoutVars>
          <dgm:dir/>
          <dgm:resizeHandles val="exact"/>
        </dgm:presLayoutVars>
      </dgm:prSet>
      <dgm:spPr/>
    </dgm:pt>
    <dgm:pt modelId="{EB0AD744-E0BC-674D-A541-1EB336FBA706}" type="pres">
      <dgm:prSet presAssocID="{A48415CA-DC1D-7548-9F5E-5680B4038EF7}" presName="composite" presStyleCnt="0"/>
      <dgm:spPr/>
    </dgm:pt>
    <dgm:pt modelId="{B9009B28-8EA6-1F42-9739-338545B20201}" type="pres">
      <dgm:prSet presAssocID="{A48415CA-DC1D-7548-9F5E-5680B4038EF7}" presName="imgShp" presStyleLbl="fgImgPlace1" presStyleIdx="0" presStyleCnt="7"/>
      <dgm:spPr/>
    </dgm:pt>
    <dgm:pt modelId="{9220424C-F57D-D947-B2BC-1056BD07D385}" type="pres">
      <dgm:prSet presAssocID="{A48415CA-DC1D-7548-9F5E-5680B4038EF7}" presName="txShp" presStyleLbl="node1" presStyleIdx="0" presStyleCnt="7">
        <dgm:presLayoutVars>
          <dgm:bulletEnabled val="1"/>
        </dgm:presLayoutVars>
      </dgm:prSet>
      <dgm:spPr/>
    </dgm:pt>
    <dgm:pt modelId="{0774A310-6A66-5D44-B17C-03316F3FC55E}" type="pres">
      <dgm:prSet presAssocID="{E6EFBFB4-1E74-5F48-9CB9-592A497DF576}" presName="spacing" presStyleCnt="0"/>
      <dgm:spPr/>
    </dgm:pt>
    <dgm:pt modelId="{5DD11C5A-46F2-844D-B38E-E595DE86B3DD}" type="pres">
      <dgm:prSet presAssocID="{6C09D0D2-D314-C748-8CC1-F72EBC1E9E0A}" presName="composite" presStyleCnt="0"/>
      <dgm:spPr/>
    </dgm:pt>
    <dgm:pt modelId="{386EB7CD-F46D-6E46-8210-5D427D05799D}" type="pres">
      <dgm:prSet presAssocID="{6C09D0D2-D314-C748-8CC1-F72EBC1E9E0A}" presName="imgShp" presStyleLbl="fgImgPlace1" presStyleIdx="1" presStyleCnt="7"/>
      <dgm:spPr/>
    </dgm:pt>
    <dgm:pt modelId="{1A89ADB9-E706-4846-A65C-014ED7CE7930}" type="pres">
      <dgm:prSet presAssocID="{6C09D0D2-D314-C748-8CC1-F72EBC1E9E0A}" presName="txShp" presStyleLbl="node1" presStyleIdx="1" presStyleCnt="7">
        <dgm:presLayoutVars>
          <dgm:bulletEnabled val="1"/>
        </dgm:presLayoutVars>
      </dgm:prSet>
      <dgm:spPr/>
    </dgm:pt>
    <dgm:pt modelId="{1ACE798F-74AF-0A4B-8D80-4AFE32A000C7}" type="pres">
      <dgm:prSet presAssocID="{FE71F0B7-BE7D-FC48-8C59-189669047192}" presName="spacing" presStyleCnt="0"/>
      <dgm:spPr/>
    </dgm:pt>
    <dgm:pt modelId="{FBA163B7-3569-6342-AFF3-FCD4472BE1E9}" type="pres">
      <dgm:prSet presAssocID="{F755FA54-8A83-C649-A374-2D4C10702392}" presName="composite" presStyleCnt="0"/>
      <dgm:spPr/>
    </dgm:pt>
    <dgm:pt modelId="{5B402C13-E8B2-C340-9DE9-F2B6E199AF31}" type="pres">
      <dgm:prSet presAssocID="{F755FA54-8A83-C649-A374-2D4C10702392}" presName="imgShp" presStyleLbl="fgImgPlace1" presStyleIdx="2" presStyleCnt="7"/>
      <dgm:spPr/>
    </dgm:pt>
    <dgm:pt modelId="{55424F49-F85C-9B4C-92D4-26362EAD7DA3}" type="pres">
      <dgm:prSet presAssocID="{F755FA54-8A83-C649-A374-2D4C10702392}" presName="txShp" presStyleLbl="node1" presStyleIdx="2" presStyleCnt="7">
        <dgm:presLayoutVars>
          <dgm:bulletEnabled val="1"/>
        </dgm:presLayoutVars>
      </dgm:prSet>
      <dgm:spPr/>
    </dgm:pt>
    <dgm:pt modelId="{AB8FA3C9-2E2E-4C42-BFDC-52A739A98C3E}" type="pres">
      <dgm:prSet presAssocID="{B0BD898A-8294-C941-8950-8132F45485EF}" presName="spacing" presStyleCnt="0"/>
      <dgm:spPr/>
    </dgm:pt>
    <dgm:pt modelId="{90117130-CB2C-6347-AEC9-BD4094B5B586}" type="pres">
      <dgm:prSet presAssocID="{8B135F34-E880-1F47-85A6-5556800A5B72}" presName="composite" presStyleCnt="0"/>
      <dgm:spPr/>
    </dgm:pt>
    <dgm:pt modelId="{B6541E04-1504-A749-8678-3352E90F8CC9}" type="pres">
      <dgm:prSet presAssocID="{8B135F34-E880-1F47-85A6-5556800A5B72}" presName="imgShp" presStyleLbl="fgImgPlace1" presStyleIdx="3" presStyleCnt="7"/>
      <dgm:spPr/>
    </dgm:pt>
    <dgm:pt modelId="{C03F8882-7EA0-AC4D-BF3B-10E8BD56A598}" type="pres">
      <dgm:prSet presAssocID="{8B135F34-E880-1F47-85A6-5556800A5B72}" presName="txShp" presStyleLbl="node1" presStyleIdx="3" presStyleCnt="7">
        <dgm:presLayoutVars>
          <dgm:bulletEnabled val="1"/>
        </dgm:presLayoutVars>
      </dgm:prSet>
      <dgm:spPr/>
    </dgm:pt>
    <dgm:pt modelId="{333C362E-9598-A34F-991C-8A94AF5C2824}" type="pres">
      <dgm:prSet presAssocID="{C68CB39A-8A14-8D47-918E-EE8272856F06}" presName="spacing" presStyleCnt="0"/>
      <dgm:spPr/>
    </dgm:pt>
    <dgm:pt modelId="{F3D41EFF-D1BE-AE45-9666-6EF311022C0A}" type="pres">
      <dgm:prSet presAssocID="{D61662B2-BC5E-D343-A996-D235E965CE4D}" presName="composite" presStyleCnt="0"/>
      <dgm:spPr/>
    </dgm:pt>
    <dgm:pt modelId="{AE197329-C649-BF4B-AB09-E2D8D3357ED2}" type="pres">
      <dgm:prSet presAssocID="{D61662B2-BC5E-D343-A996-D235E965CE4D}" presName="imgShp" presStyleLbl="fgImgPlace1" presStyleIdx="4" presStyleCnt="7"/>
      <dgm:spPr/>
    </dgm:pt>
    <dgm:pt modelId="{DB8B413B-B131-E244-B7D9-8442BCDE54C4}" type="pres">
      <dgm:prSet presAssocID="{D61662B2-BC5E-D343-A996-D235E965CE4D}" presName="txShp" presStyleLbl="node1" presStyleIdx="4" presStyleCnt="7">
        <dgm:presLayoutVars>
          <dgm:bulletEnabled val="1"/>
        </dgm:presLayoutVars>
      </dgm:prSet>
      <dgm:spPr/>
    </dgm:pt>
    <dgm:pt modelId="{72F7E9F8-0069-B940-8F6E-FE0A9C57A96E}" type="pres">
      <dgm:prSet presAssocID="{DE8E55B1-84C8-8545-B42E-3295A1848A18}" presName="spacing" presStyleCnt="0"/>
      <dgm:spPr/>
    </dgm:pt>
    <dgm:pt modelId="{4CF5CD9D-3826-E146-86A8-3A96F817774B}" type="pres">
      <dgm:prSet presAssocID="{0B2A9590-F21D-F641-B770-AB2E2B2E6612}" presName="composite" presStyleCnt="0"/>
      <dgm:spPr/>
    </dgm:pt>
    <dgm:pt modelId="{EECB0533-571B-F14A-A2F8-1A58198FB59A}" type="pres">
      <dgm:prSet presAssocID="{0B2A9590-F21D-F641-B770-AB2E2B2E6612}" presName="imgShp" presStyleLbl="fgImgPlace1" presStyleIdx="5" presStyleCnt="7"/>
      <dgm:spPr/>
    </dgm:pt>
    <dgm:pt modelId="{DBCC86A0-73D6-6040-B116-C96002FFE7BE}" type="pres">
      <dgm:prSet presAssocID="{0B2A9590-F21D-F641-B770-AB2E2B2E6612}" presName="txShp" presStyleLbl="node1" presStyleIdx="5" presStyleCnt="7">
        <dgm:presLayoutVars>
          <dgm:bulletEnabled val="1"/>
        </dgm:presLayoutVars>
      </dgm:prSet>
      <dgm:spPr/>
    </dgm:pt>
    <dgm:pt modelId="{2EA36C6B-6D9E-4542-B248-6F5B8513F55C}" type="pres">
      <dgm:prSet presAssocID="{D0725EA1-2759-F84C-A6EF-F46AE9A597B5}" presName="spacing" presStyleCnt="0"/>
      <dgm:spPr/>
    </dgm:pt>
    <dgm:pt modelId="{1376C7D1-7C5A-AE48-A428-228B624E4C4B}" type="pres">
      <dgm:prSet presAssocID="{BD6C896A-EBC7-6741-BCDF-EA7E1413B1F6}" presName="composite" presStyleCnt="0"/>
      <dgm:spPr/>
    </dgm:pt>
    <dgm:pt modelId="{D6C6C9A5-268C-CD40-A871-F22B86498C27}" type="pres">
      <dgm:prSet presAssocID="{BD6C896A-EBC7-6741-BCDF-EA7E1413B1F6}" presName="imgShp" presStyleLbl="fgImgPlace1" presStyleIdx="6" presStyleCnt="7"/>
      <dgm:spPr/>
    </dgm:pt>
    <dgm:pt modelId="{2F181A48-8C1A-4544-97FB-A522EDCF63A3}" type="pres">
      <dgm:prSet presAssocID="{BD6C896A-EBC7-6741-BCDF-EA7E1413B1F6}" presName="txShp" presStyleLbl="node1" presStyleIdx="6" presStyleCnt="7">
        <dgm:presLayoutVars>
          <dgm:bulletEnabled val="1"/>
        </dgm:presLayoutVars>
      </dgm:prSet>
      <dgm:spPr/>
    </dgm:pt>
  </dgm:ptLst>
  <dgm:cxnLst>
    <dgm:cxn modelId="{B32A9C0C-865B-B74D-88C3-3589BCE0B3C5}" type="presOf" srcId="{8B135F34-E880-1F47-85A6-5556800A5B72}" destId="{C03F8882-7EA0-AC4D-BF3B-10E8BD56A598}" srcOrd="0" destOrd="0" presId="urn:microsoft.com/office/officeart/2005/8/layout/vList3"/>
    <dgm:cxn modelId="{ED58050E-7C9F-694E-86BE-00C132B4322A}" srcId="{3ADACDB2-9518-2442-AE60-B7C96557D56E}" destId="{8B135F34-E880-1F47-85A6-5556800A5B72}" srcOrd="3" destOrd="0" parTransId="{80104CB3-7DCD-B64C-A8F2-988702FC124F}" sibTransId="{C68CB39A-8A14-8D47-918E-EE8272856F06}"/>
    <dgm:cxn modelId="{42F7B71E-BD20-1E44-8F3B-FFE0107371FE}" type="presOf" srcId="{A48415CA-DC1D-7548-9F5E-5680B4038EF7}" destId="{9220424C-F57D-D947-B2BC-1056BD07D385}" srcOrd="0" destOrd="0" presId="urn:microsoft.com/office/officeart/2005/8/layout/vList3"/>
    <dgm:cxn modelId="{58A91C26-74E1-BB42-85FA-323FD0840FA2}" type="presOf" srcId="{F755FA54-8A83-C649-A374-2D4C10702392}" destId="{55424F49-F85C-9B4C-92D4-26362EAD7DA3}" srcOrd="0" destOrd="0" presId="urn:microsoft.com/office/officeart/2005/8/layout/vList3"/>
    <dgm:cxn modelId="{6657AB2C-4084-C641-9BDE-8B1DB582C473}" srcId="{3ADACDB2-9518-2442-AE60-B7C96557D56E}" destId="{D61662B2-BC5E-D343-A996-D235E965CE4D}" srcOrd="4" destOrd="0" parTransId="{B53CA77C-4DF3-7849-9B97-AEA2F2B5DD09}" sibTransId="{DE8E55B1-84C8-8545-B42E-3295A1848A18}"/>
    <dgm:cxn modelId="{BF376E36-BB0A-8A48-B592-DBB3CEAB1E3F}" type="presOf" srcId="{BD6C896A-EBC7-6741-BCDF-EA7E1413B1F6}" destId="{2F181A48-8C1A-4544-97FB-A522EDCF63A3}" srcOrd="0" destOrd="0" presId="urn:microsoft.com/office/officeart/2005/8/layout/vList3"/>
    <dgm:cxn modelId="{5483FA55-8F48-C04C-A096-A46E495CFC48}" type="presOf" srcId="{D61662B2-BC5E-D343-A996-D235E965CE4D}" destId="{DB8B413B-B131-E244-B7D9-8442BCDE54C4}" srcOrd="0" destOrd="0" presId="urn:microsoft.com/office/officeart/2005/8/layout/vList3"/>
    <dgm:cxn modelId="{30483B8D-1EEF-AC47-9350-78DEF590DBE4}" srcId="{3ADACDB2-9518-2442-AE60-B7C96557D56E}" destId="{6C09D0D2-D314-C748-8CC1-F72EBC1E9E0A}" srcOrd="1" destOrd="0" parTransId="{A1BC9443-5A28-FA4C-82C3-9FACDD3ECB8E}" sibTransId="{FE71F0B7-BE7D-FC48-8C59-189669047192}"/>
    <dgm:cxn modelId="{3AB33A96-7282-4544-8615-2A2AB808D7A0}" srcId="{3ADACDB2-9518-2442-AE60-B7C96557D56E}" destId="{A48415CA-DC1D-7548-9F5E-5680B4038EF7}" srcOrd="0" destOrd="0" parTransId="{2B876871-B496-2649-A0C2-ACEA497A4AC4}" sibTransId="{E6EFBFB4-1E74-5F48-9CB9-592A497DF576}"/>
    <dgm:cxn modelId="{42F6EAB0-3D56-994E-8585-0F4960060195}" srcId="{3ADACDB2-9518-2442-AE60-B7C96557D56E}" destId="{0B2A9590-F21D-F641-B770-AB2E2B2E6612}" srcOrd="5" destOrd="0" parTransId="{32E2DCE1-C64D-6048-B16B-4F8D9E7AE9D1}" sibTransId="{D0725EA1-2759-F84C-A6EF-F46AE9A597B5}"/>
    <dgm:cxn modelId="{3CC422B1-7F78-D84F-B2B7-B3EEEA196556}" type="presOf" srcId="{6C09D0D2-D314-C748-8CC1-F72EBC1E9E0A}" destId="{1A89ADB9-E706-4846-A65C-014ED7CE7930}" srcOrd="0" destOrd="0" presId="urn:microsoft.com/office/officeart/2005/8/layout/vList3"/>
    <dgm:cxn modelId="{262747B9-D6B6-2542-B3A4-3D7915678F91}" type="presOf" srcId="{3ADACDB2-9518-2442-AE60-B7C96557D56E}" destId="{EC3026B4-B42D-B84A-94F3-9DCDC33C6545}" srcOrd="0" destOrd="0" presId="urn:microsoft.com/office/officeart/2005/8/layout/vList3"/>
    <dgm:cxn modelId="{14566EBB-5B3F-6A49-BC72-3879BB39C017}" srcId="{3ADACDB2-9518-2442-AE60-B7C96557D56E}" destId="{F755FA54-8A83-C649-A374-2D4C10702392}" srcOrd="2" destOrd="0" parTransId="{E8AFC24A-9E2E-BF42-89EB-7A4232A6B8EE}" sibTransId="{B0BD898A-8294-C941-8950-8132F45485EF}"/>
    <dgm:cxn modelId="{8B6F42E3-BE20-CF49-95AC-E18C209E32B9}" srcId="{3ADACDB2-9518-2442-AE60-B7C96557D56E}" destId="{BD6C896A-EBC7-6741-BCDF-EA7E1413B1F6}" srcOrd="6" destOrd="0" parTransId="{9CBE20D8-2DD2-9443-A749-7B9E37B0132D}" sibTransId="{6BFA4E11-3B16-DC49-880C-C25467022702}"/>
    <dgm:cxn modelId="{07BE7CFF-E8E5-8141-8E54-A25788CD0D73}" type="presOf" srcId="{0B2A9590-F21D-F641-B770-AB2E2B2E6612}" destId="{DBCC86A0-73D6-6040-B116-C96002FFE7BE}" srcOrd="0" destOrd="0" presId="urn:microsoft.com/office/officeart/2005/8/layout/vList3"/>
    <dgm:cxn modelId="{87894E93-DAAF-0642-BB9F-5A54651FF630}" type="presParOf" srcId="{EC3026B4-B42D-B84A-94F3-9DCDC33C6545}" destId="{EB0AD744-E0BC-674D-A541-1EB336FBA706}" srcOrd="0" destOrd="0" presId="urn:microsoft.com/office/officeart/2005/8/layout/vList3"/>
    <dgm:cxn modelId="{9F10057F-0A51-DD41-AFED-7E66C4945CB2}" type="presParOf" srcId="{EB0AD744-E0BC-674D-A541-1EB336FBA706}" destId="{B9009B28-8EA6-1F42-9739-338545B20201}" srcOrd="0" destOrd="0" presId="urn:microsoft.com/office/officeart/2005/8/layout/vList3"/>
    <dgm:cxn modelId="{BE3F27D2-0B16-D440-BB19-28FAF013557E}" type="presParOf" srcId="{EB0AD744-E0BC-674D-A541-1EB336FBA706}" destId="{9220424C-F57D-D947-B2BC-1056BD07D385}" srcOrd="1" destOrd="0" presId="urn:microsoft.com/office/officeart/2005/8/layout/vList3"/>
    <dgm:cxn modelId="{D99FED4B-E1F4-E843-821A-FB751A238532}" type="presParOf" srcId="{EC3026B4-B42D-B84A-94F3-9DCDC33C6545}" destId="{0774A310-6A66-5D44-B17C-03316F3FC55E}" srcOrd="1" destOrd="0" presId="urn:microsoft.com/office/officeart/2005/8/layout/vList3"/>
    <dgm:cxn modelId="{B6394F78-BE15-EA49-BD9A-6B93EB8001AD}" type="presParOf" srcId="{EC3026B4-B42D-B84A-94F3-9DCDC33C6545}" destId="{5DD11C5A-46F2-844D-B38E-E595DE86B3DD}" srcOrd="2" destOrd="0" presId="urn:microsoft.com/office/officeart/2005/8/layout/vList3"/>
    <dgm:cxn modelId="{D1A1C637-F183-264D-871C-72F8755BFEE6}" type="presParOf" srcId="{5DD11C5A-46F2-844D-B38E-E595DE86B3DD}" destId="{386EB7CD-F46D-6E46-8210-5D427D05799D}" srcOrd="0" destOrd="0" presId="urn:microsoft.com/office/officeart/2005/8/layout/vList3"/>
    <dgm:cxn modelId="{3AEC84FC-93A1-7C47-BE9A-902E444DDED4}" type="presParOf" srcId="{5DD11C5A-46F2-844D-B38E-E595DE86B3DD}" destId="{1A89ADB9-E706-4846-A65C-014ED7CE7930}" srcOrd="1" destOrd="0" presId="urn:microsoft.com/office/officeart/2005/8/layout/vList3"/>
    <dgm:cxn modelId="{DBC6EB28-E0B9-7642-914A-7A68D1BCBBDE}" type="presParOf" srcId="{EC3026B4-B42D-B84A-94F3-9DCDC33C6545}" destId="{1ACE798F-74AF-0A4B-8D80-4AFE32A000C7}" srcOrd="3" destOrd="0" presId="urn:microsoft.com/office/officeart/2005/8/layout/vList3"/>
    <dgm:cxn modelId="{42F9FB50-981B-914D-9DDC-A9CB77271761}" type="presParOf" srcId="{EC3026B4-B42D-B84A-94F3-9DCDC33C6545}" destId="{FBA163B7-3569-6342-AFF3-FCD4472BE1E9}" srcOrd="4" destOrd="0" presId="urn:microsoft.com/office/officeart/2005/8/layout/vList3"/>
    <dgm:cxn modelId="{0013F41C-42A7-2743-9282-B17ACCFA7300}" type="presParOf" srcId="{FBA163B7-3569-6342-AFF3-FCD4472BE1E9}" destId="{5B402C13-E8B2-C340-9DE9-F2B6E199AF31}" srcOrd="0" destOrd="0" presId="urn:microsoft.com/office/officeart/2005/8/layout/vList3"/>
    <dgm:cxn modelId="{598369D7-8883-5047-8212-2D60C6AAF267}" type="presParOf" srcId="{FBA163B7-3569-6342-AFF3-FCD4472BE1E9}" destId="{55424F49-F85C-9B4C-92D4-26362EAD7DA3}" srcOrd="1" destOrd="0" presId="urn:microsoft.com/office/officeart/2005/8/layout/vList3"/>
    <dgm:cxn modelId="{3C3A9B37-C003-DC44-8A9C-9CA23E2B7261}" type="presParOf" srcId="{EC3026B4-B42D-B84A-94F3-9DCDC33C6545}" destId="{AB8FA3C9-2E2E-4C42-BFDC-52A739A98C3E}" srcOrd="5" destOrd="0" presId="urn:microsoft.com/office/officeart/2005/8/layout/vList3"/>
    <dgm:cxn modelId="{DB1BCF30-F95D-E040-9EF7-90887A5D7C0E}" type="presParOf" srcId="{EC3026B4-B42D-B84A-94F3-9DCDC33C6545}" destId="{90117130-CB2C-6347-AEC9-BD4094B5B586}" srcOrd="6" destOrd="0" presId="urn:microsoft.com/office/officeart/2005/8/layout/vList3"/>
    <dgm:cxn modelId="{E0243856-7455-0B43-BBB0-46B7819A0E4C}" type="presParOf" srcId="{90117130-CB2C-6347-AEC9-BD4094B5B586}" destId="{B6541E04-1504-A749-8678-3352E90F8CC9}" srcOrd="0" destOrd="0" presId="urn:microsoft.com/office/officeart/2005/8/layout/vList3"/>
    <dgm:cxn modelId="{C875FA54-8956-A944-A558-7BBF584640B4}" type="presParOf" srcId="{90117130-CB2C-6347-AEC9-BD4094B5B586}" destId="{C03F8882-7EA0-AC4D-BF3B-10E8BD56A598}" srcOrd="1" destOrd="0" presId="urn:microsoft.com/office/officeart/2005/8/layout/vList3"/>
    <dgm:cxn modelId="{7B6D00E3-F467-684F-8B15-7D5D637FFDD3}" type="presParOf" srcId="{EC3026B4-B42D-B84A-94F3-9DCDC33C6545}" destId="{333C362E-9598-A34F-991C-8A94AF5C2824}" srcOrd="7" destOrd="0" presId="urn:microsoft.com/office/officeart/2005/8/layout/vList3"/>
    <dgm:cxn modelId="{988A4085-B71F-0B4E-A02F-AA07C168C825}" type="presParOf" srcId="{EC3026B4-B42D-B84A-94F3-9DCDC33C6545}" destId="{F3D41EFF-D1BE-AE45-9666-6EF311022C0A}" srcOrd="8" destOrd="0" presId="urn:microsoft.com/office/officeart/2005/8/layout/vList3"/>
    <dgm:cxn modelId="{0C151A20-9C93-6E4C-AC25-833FBD65A0EC}" type="presParOf" srcId="{F3D41EFF-D1BE-AE45-9666-6EF311022C0A}" destId="{AE197329-C649-BF4B-AB09-E2D8D3357ED2}" srcOrd="0" destOrd="0" presId="urn:microsoft.com/office/officeart/2005/8/layout/vList3"/>
    <dgm:cxn modelId="{42322BC9-04BC-E541-95C4-300144D754EE}" type="presParOf" srcId="{F3D41EFF-D1BE-AE45-9666-6EF311022C0A}" destId="{DB8B413B-B131-E244-B7D9-8442BCDE54C4}" srcOrd="1" destOrd="0" presId="urn:microsoft.com/office/officeart/2005/8/layout/vList3"/>
    <dgm:cxn modelId="{3BB9B73A-3E8C-7748-8A45-CED2D7AAD799}" type="presParOf" srcId="{EC3026B4-B42D-B84A-94F3-9DCDC33C6545}" destId="{72F7E9F8-0069-B940-8F6E-FE0A9C57A96E}" srcOrd="9" destOrd="0" presId="urn:microsoft.com/office/officeart/2005/8/layout/vList3"/>
    <dgm:cxn modelId="{A926BEE1-5841-0A41-BABC-615E07E982EC}" type="presParOf" srcId="{EC3026B4-B42D-B84A-94F3-9DCDC33C6545}" destId="{4CF5CD9D-3826-E146-86A8-3A96F817774B}" srcOrd="10" destOrd="0" presId="urn:microsoft.com/office/officeart/2005/8/layout/vList3"/>
    <dgm:cxn modelId="{1E9B9993-D291-6F42-AF7D-F5AF70DD0D5F}" type="presParOf" srcId="{4CF5CD9D-3826-E146-86A8-3A96F817774B}" destId="{EECB0533-571B-F14A-A2F8-1A58198FB59A}" srcOrd="0" destOrd="0" presId="urn:microsoft.com/office/officeart/2005/8/layout/vList3"/>
    <dgm:cxn modelId="{44A3D7EE-C834-0147-8274-775B9BC8629F}" type="presParOf" srcId="{4CF5CD9D-3826-E146-86A8-3A96F817774B}" destId="{DBCC86A0-73D6-6040-B116-C96002FFE7BE}" srcOrd="1" destOrd="0" presId="urn:microsoft.com/office/officeart/2005/8/layout/vList3"/>
    <dgm:cxn modelId="{A799D4DE-2472-3F49-A134-0E822A6B67EF}" type="presParOf" srcId="{EC3026B4-B42D-B84A-94F3-9DCDC33C6545}" destId="{2EA36C6B-6D9E-4542-B248-6F5B8513F55C}" srcOrd="11" destOrd="0" presId="urn:microsoft.com/office/officeart/2005/8/layout/vList3"/>
    <dgm:cxn modelId="{3CB06C8F-3A53-3840-841D-59F72994807B}" type="presParOf" srcId="{EC3026B4-B42D-B84A-94F3-9DCDC33C6545}" destId="{1376C7D1-7C5A-AE48-A428-228B624E4C4B}" srcOrd="12" destOrd="0" presId="urn:microsoft.com/office/officeart/2005/8/layout/vList3"/>
    <dgm:cxn modelId="{794381A3-E06E-034A-8899-1973213CA636}" type="presParOf" srcId="{1376C7D1-7C5A-AE48-A428-228B624E4C4B}" destId="{D6C6C9A5-268C-CD40-A871-F22B86498C27}" srcOrd="0" destOrd="0" presId="urn:microsoft.com/office/officeart/2005/8/layout/vList3"/>
    <dgm:cxn modelId="{1124FB85-B460-9442-8655-4B4C73DFE7E0}" type="presParOf" srcId="{1376C7D1-7C5A-AE48-A428-228B624E4C4B}" destId="{2F181A48-8C1A-4544-97FB-A522EDCF63A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50B94C-1F6F-DA45-943F-928E4AC4FEE5}" type="doc">
      <dgm:prSet loTypeId="urn:microsoft.com/office/officeart/2005/8/layout/chevron1" loCatId="process" qsTypeId="urn:microsoft.com/office/officeart/2005/8/quickstyle/simple1" qsCatId="simple" csTypeId="urn:microsoft.com/office/officeart/2005/8/colors/colorful5" csCatId="colorful" phldr="1"/>
      <dgm:spPr/>
      <dgm:t>
        <a:bodyPr/>
        <a:lstStyle/>
        <a:p>
          <a:endParaRPr lang="en-GB"/>
        </a:p>
      </dgm:t>
    </dgm:pt>
    <dgm:pt modelId="{A6F76C43-15CB-5841-B72D-C49E9DB886D8}">
      <dgm:prSet/>
      <dgm:spPr/>
      <dgm:t>
        <a:bodyPr/>
        <a:lstStyle/>
        <a:p>
          <a:r>
            <a:rPr lang="en-GB" b="0" i="0" baseline="0"/>
            <a:t>Management depends on severity</a:t>
          </a:r>
          <a:endParaRPr lang="en-GB"/>
        </a:p>
      </dgm:t>
    </dgm:pt>
    <dgm:pt modelId="{407B6890-FE2E-B94F-97E1-983210A605E5}" type="parTrans" cxnId="{C5F7E275-D027-C44D-8469-19EFCA50B29D}">
      <dgm:prSet/>
      <dgm:spPr/>
      <dgm:t>
        <a:bodyPr/>
        <a:lstStyle/>
        <a:p>
          <a:endParaRPr lang="en-GB"/>
        </a:p>
      </dgm:t>
    </dgm:pt>
    <dgm:pt modelId="{16722F8B-413B-3E48-BB18-FBD85F8CBE50}" type="sibTrans" cxnId="{C5F7E275-D027-C44D-8469-19EFCA50B29D}">
      <dgm:prSet/>
      <dgm:spPr/>
      <dgm:t>
        <a:bodyPr/>
        <a:lstStyle/>
        <a:p>
          <a:endParaRPr lang="en-GB"/>
        </a:p>
      </dgm:t>
    </dgm:pt>
    <dgm:pt modelId="{87C3F0D2-AAF5-8546-924E-68A51173CD3A}">
      <dgm:prSet/>
      <dgm:spPr/>
      <dgm:t>
        <a:bodyPr/>
        <a:lstStyle/>
        <a:p>
          <a:r>
            <a:rPr lang="en-GB" b="0" i="0" baseline="0"/>
            <a:t>Mild pre-eclampsia i.e. BP 140-149/90-99mmHg</a:t>
          </a:r>
          <a:endParaRPr lang="en-GB"/>
        </a:p>
      </dgm:t>
    </dgm:pt>
    <dgm:pt modelId="{C2A28DBA-0DE4-6F4B-B6E8-EAA45FAED04B}" type="parTrans" cxnId="{2C3F46F0-F2A1-2D45-81DF-02333A6CFE5C}">
      <dgm:prSet/>
      <dgm:spPr/>
      <dgm:t>
        <a:bodyPr/>
        <a:lstStyle/>
        <a:p>
          <a:endParaRPr lang="en-GB"/>
        </a:p>
      </dgm:t>
    </dgm:pt>
    <dgm:pt modelId="{6CAC0929-5AE1-8D47-8F02-CDE2D52C99F2}" type="sibTrans" cxnId="{2C3F46F0-F2A1-2D45-81DF-02333A6CFE5C}">
      <dgm:prSet/>
      <dgm:spPr/>
      <dgm:t>
        <a:bodyPr/>
        <a:lstStyle/>
        <a:p>
          <a:endParaRPr lang="en-GB"/>
        </a:p>
      </dgm:t>
    </dgm:pt>
    <dgm:pt modelId="{BCA9433E-E426-BA48-94DF-EC1043EBA483}">
      <dgm:prSet/>
      <dgm:spPr/>
      <dgm:t>
        <a:bodyPr/>
        <a:lstStyle/>
        <a:p>
          <a:r>
            <a:rPr lang="en-GB" b="0" i="0" baseline="0"/>
            <a:t>4 hourly BP</a:t>
          </a:r>
          <a:endParaRPr lang="en-GB"/>
        </a:p>
      </dgm:t>
    </dgm:pt>
    <dgm:pt modelId="{69C7E3B2-C091-7C41-97DD-748513AB2190}" type="parTrans" cxnId="{2495DB29-8877-AA49-8551-9F74C9FBCD3A}">
      <dgm:prSet/>
      <dgm:spPr/>
      <dgm:t>
        <a:bodyPr/>
        <a:lstStyle/>
        <a:p>
          <a:endParaRPr lang="en-GB"/>
        </a:p>
      </dgm:t>
    </dgm:pt>
    <dgm:pt modelId="{EE12DC4A-C212-4A41-AF30-207213687CBA}" type="sibTrans" cxnId="{2495DB29-8877-AA49-8551-9F74C9FBCD3A}">
      <dgm:prSet/>
      <dgm:spPr/>
      <dgm:t>
        <a:bodyPr/>
        <a:lstStyle/>
        <a:p>
          <a:endParaRPr lang="en-GB"/>
        </a:p>
      </dgm:t>
    </dgm:pt>
    <dgm:pt modelId="{7DBF21DF-631F-A044-AD74-459A8FB59310}">
      <dgm:prSet/>
      <dgm:spPr/>
      <dgm:t>
        <a:bodyPr/>
        <a:lstStyle/>
        <a:p>
          <a:r>
            <a:rPr lang="en-GB" b="0" i="0" baseline="0" dirty="0"/>
            <a:t>Twice-weekly bloods to monitor </a:t>
          </a:r>
          <a:r>
            <a:rPr lang="en-GB" b="0" i="0" baseline="0" dirty="0">
              <a:solidFill>
                <a:srgbClr val="FF0000"/>
              </a:solidFill>
            </a:rPr>
            <a:t>U&amp;E, LFTs and FBC</a:t>
          </a:r>
          <a:endParaRPr lang="en-GB" dirty="0">
            <a:solidFill>
              <a:srgbClr val="FF0000"/>
            </a:solidFill>
          </a:endParaRPr>
        </a:p>
      </dgm:t>
    </dgm:pt>
    <dgm:pt modelId="{4A8EF9F6-960F-3C44-ABC6-4A719B3D0392}" type="parTrans" cxnId="{1985B4EF-E3D5-D64E-AA9B-397DEFA9F65C}">
      <dgm:prSet/>
      <dgm:spPr/>
      <dgm:t>
        <a:bodyPr/>
        <a:lstStyle/>
        <a:p>
          <a:endParaRPr lang="en-GB"/>
        </a:p>
      </dgm:t>
    </dgm:pt>
    <dgm:pt modelId="{6E4BE1F1-9DC8-B04D-A931-C6D2166BA435}" type="sibTrans" cxnId="{1985B4EF-E3D5-D64E-AA9B-397DEFA9F65C}">
      <dgm:prSet/>
      <dgm:spPr/>
      <dgm:t>
        <a:bodyPr/>
        <a:lstStyle/>
        <a:p>
          <a:endParaRPr lang="en-GB"/>
        </a:p>
      </dgm:t>
    </dgm:pt>
    <dgm:pt modelId="{BEBCE3CA-8465-FE42-9A87-312FA0C08003}">
      <dgm:prSet/>
      <dgm:spPr/>
      <dgm:t>
        <a:bodyPr/>
        <a:lstStyle/>
        <a:p>
          <a:r>
            <a:rPr lang="en-GB" b="0" i="0" baseline="0" dirty="0" err="1">
              <a:solidFill>
                <a:srgbClr val="FF0000"/>
              </a:solidFill>
            </a:rPr>
            <a:t>Fetal</a:t>
          </a:r>
          <a:r>
            <a:rPr lang="en-GB" b="0" i="0" baseline="0" dirty="0">
              <a:solidFill>
                <a:srgbClr val="FF0000"/>
              </a:solidFill>
            </a:rPr>
            <a:t> growth scans </a:t>
          </a:r>
          <a:r>
            <a:rPr lang="en-GB" b="0" i="0" baseline="0" dirty="0"/>
            <a:t>every two weeks.</a:t>
          </a:r>
          <a:endParaRPr lang="en-GB" dirty="0"/>
        </a:p>
      </dgm:t>
    </dgm:pt>
    <dgm:pt modelId="{B5295923-0E60-6E44-90C4-8B06B4197F3E}" type="parTrans" cxnId="{0AF71827-B7F5-8842-87B0-1787E6E69E75}">
      <dgm:prSet/>
      <dgm:spPr/>
      <dgm:t>
        <a:bodyPr/>
        <a:lstStyle/>
        <a:p>
          <a:endParaRPr lang="en-GB"/>
        </a:p>
      </dgm:t>
    </dgm:pt>
    <dgm:pt modelId="{91B0D013-5AC1-F44A-BFEA-EBCA893A9AD6}" type="sibTrans" cxnId="{0AF71827-B7F5-8842-87B0-1787E6E69E75}">
      <dgm:prSet/>
      <dgm:spPr/>
      <dgm:t>
        <a:bodyPr/>
        <a:lstStyle/>
        <a:p>
          <a:endParaRPr lang="en-GB"/>
        </a:p>
      </dgm:t>
    </dgm:pt>
    <dgm:pt modelId="{34244589-945E-C340-A62A-78ED79D96E60}">
      <dgm:prSet/>
      <dgm:spPr/>
      <dgm:t>
        <a:bodyPr/>
        <a:lstStyle/>
        <a:p>
          <a:r>
            <a:rPr lang="en-GB" b="0" i="0" baseline="0" dirty="0">
              <a:solidFill>
                <a:srgbClr val="FF0000"/>
              </a:solidFill>
            </a:rPr>
            <a:t>No anti-HTN meds</a:t>
          </a:r>
          <a:endParaRPr lang="en-GB" dirty="0">
            <a:solidFill>
              <a:srgbClr val="FF0000"/>
            </a:solidFill>
          </a:endParaRPr>
        </a:p>
      </dgm:t>
    </dgm:pt>
    <dgm:pt modelId="{A0414C40-A795-A94A-9A3F-05897ACE3C43}" type="parTrans" cxnId="{13EE3ECD-BFCA-C647-97EE-EABBF05DDCD2}">
      <dgm:prSet/>
      <dgm:spPr/>
      <dgm:t>
        <a:bodyPr/>
        <a:lstStyle/>
        <a:p>
          <a:endParaRPr lang="en-GB"/>
        </a:p>
      </dgm:t>
    </dgm:pt>
    <dgm:pt modelId="{A8565FEF-ECB8-D845-ACAA-EE9A6F14A56A}" type="sibTrans" cxnId="{13EE3ECD-BFCA-C647-97EE-EABBF05DDCD2}">
      <dgm:prSet/>
      <dgm:spPr/>
      <dgm:t>
        <a:bodyPr/>
        <a:lstStyle/>
        <a:p>
          <a:endParaRPr lang="en-GB"/>
        </a:p>
      </dgm:t>
    </dgm:pt>
    <dgm:pt modelId="{EC95962E-4A80-E14F-8543-C0DF9D7B909D}">
      <dgm:prSet/>
      <dgm:spPr/>
      <dgm:t>
        <a:bodyPr/>
        <a:lstStyle/>
        <a:p>
          <a:r>
            <a:rPr lang="en-GB" b="0" i="0" baseline="0" dirty="0"/>
            <a:t>Induction of labour at 37-38 weeks</a:t>
          </a:r>
          <a:endParaRPr lang="en-GB" dirty="0"/>
        </a:p>
      </dgm:t>
    </dgm:pt>
    <dgm:pt modelId="{598AC177-5A98-F74E-A4BA-A683F118237F}" type="parTrans" cxnId="{5B810D13-F66A-7B48-BE28-52F2D99AB496}">
      <dgm:prSet/>
      <dgm:spPr/>
      <dgm:t>
        <a:bodyPr/>
        <a:lstStyle/>
        <a:p>
          <a:endParaRPr lang="en-GB"/>
        </a:p>
      </dgm:t>
    </dgm:pt>
    <dgm:pt modelId="{6F83FC05-B56D-1B47-9245-80A0CD8CAACC}" type="sibTrans" cxnId="{5B810D13-F66A-7B48-BE28-52F2D99AB496}">
      <dgm:prSet/>
      <dgm:spPr/>
      <dgm:t>
        <a:bodyPr/>
        <a:lstStyle/>
        <a:p>
          <a:endParaRPr lang="en-GB"/>
        </a:p>
      </dgm:t>
    </dgm:pt>
    <dgm:pt modelId="{8AB63D5B-C29B-4347-B24C-24A431EEB4EC}">
      <dgm:prSet/>
      <dgm:spPr/>
      <dgm:t>
        <a:bodyPr/>
        <a:lstStyle/>
        <a:p>
          <a:r>
            <a:rPr lang="en-GB" b="0" i="0" baseline="0" dirty="0"/>
            <a:t>Moderate pre-eclampsia i.e. BP 150-159/100-109mmHg</a:t>
          </a:r>
          <a:endParaRPr lang="en-GB" dirty="0"/>
        </a:p>
      </dgm:t>
    </dgm:pt>
    <dgm:pt modelId="{6AF9CAF3-454B-934E-90D9-7ECD847296A3}" type="parTrans" cxnId="{88AA7F52-3B43-DC45-94A0-695114DC7C9D}">
      <dgm:prSet/>
      <dgm:spPr/>
      <dgm:t>
        <a:bodyPr/>
        <a:lstStyle/>
        <a:p>
          <a:endParaRPr lang="en-GB"/>
        </a:p>
      </dgm:t>
    </dgm:pt>
    <dgm:pt modelId="{8BDFC57A-C9D3-FE40-A01A-BE282E13A7A5}" type="sibTrans" cxnId="{88AA7F52-3B43-DC45-94A0-695114DC7C9D}">
      <dgm:prSet/>
      <dgm:spPr/>
      <dgm:t>
        <a:bodyPr/>
        <a:lstStyle/>
        <a:p>
          <a:endParaRPr lang="en-GB"/>
        </a:p>
      </dgm:t>
    </dgm:pt>
    <dgm:pt modelId="{A270AEE6-2925-DA48-AB96-C37C4A1B2844}">
      <dgm:prSet/>
      <dgm:spPr/>
      <dgm:t>
        <a:bodyPr/>
        <a:lstStyle/>
        <a:p>
          <a:r>
            <a:rPr lang="en-GB" b="0" i="0" baseline="0" dirty="0">
              <a:solidFill>
                <a:srgbClr val="FF0000"/>
              </a:solidFill>
            </a:rPr>
            <a:t>Admit to hospital until delivery</a:t>
          </a:r>
          <a:endParaRPr lang="en-GB" dirty="0">
            <a:solidFill>
              <a:srgbClr val="FF0000"/>
            </a:solidFill>
          </a:endParaRPr>
        </a:p>
      </dgm:t>
    </dgm:pt>
    <dgm:pt modelId="{522EDC81-066B-964E-939C-51FAE8E7B1B3}" type="parTrans" cxnId="{DCC6E357-C5BE-834B-AB0B-160EA72A1C60}">
      <dgm:prSet/>
      <dgm:spPr/>
      <dgm:t>
        <a:bodyPr/>
        <a:lstStyle/>
        <a:p>
          <a:endParaRPr lang="en-GB"/>
        </a:p>
      </dgm:t>
    </dgm:pt>
    <dgm:pt modelId="{D34A731B-1D1C-F74B-9936-161CDCDBF08D}" type="sibTrans" cxnId="{DCC6E357-C5BE-834B-AB0B-160EA72A1C60}">
      <dgm:prSet/>
      <dgm:spPr/>
      <dgm:t>
        <a:bodyPr/>
        <a:lstStyle/>
        <a:p>
          <a:endParaRPr lang="en-GB"/>
        </a:p>
      </dgm:t>
    </dgm:pt>
    <dgm:pt modelId="{1667ABF9-FE0A-1E49-9172-7FAE8A198326}">
      <dgm:prSet/>
      <dgm:spPr/>
      <dgm:t>
        <a:bodyPr/>
        <a:lstStyle/>
        <a:p>
          <a:r>
            <a:rPr lang="en-GB" b="0" i="0" baseline="0" dirty="0"/>
            <a:t>4-hourly </a:t>
          </a:r>
          <a:r>
            <a:rPr lang="en-GB" b="0" i="0" baseline="0" dirty="0">
              <a:solidFill>
                <a:srgbClr val="FF0000"/>
              </a:solidFill>
            </a:rPr>
            <a:t>BP checks</a:t>
          </a:r>
          <a:endParaRPr lang="en-GB" dirty="0">
            <a:solidFill>
              <a:srgbClr val="FF0000"/>
            </a:solidFill>
          </a:endParaRPr>
        </a:p>
      </dgm:t>
    </dgm:pt>
    <dgm:pt modelId="{774432AE-BD1C-3140-AB31-79506EBF4686}" type="parTrans" cxnId="{D6003250-A9BC-224F-AE3E-802E847E1E8C}">
      <dgm:prSet/>
      <dgm:spPr/>
      <dgm:t>
        <a:bodyPr/>
        <a:lstStyle/>
        <a:p>
          <a:endParaRPr lang="en-GB"/>
        </a:p>
      </dgm:t>
    </dgm:pt>
    <dgm:pt modelId="{651E46B2-D58E-0346-9049-010C3F8F7955}" type="sibTrans" cxnId="{D6003250-A9BC-224F-AE3E-802E847E1E8C}">
      <dgm:prSet/>
      <dgm:spPr/>
      <dgm:t>
        <a:bodyPr/>
        <a:lstStyle/>
        <a:p>
          <a:endParaRPr lang="en-GB"/>
        </a:p>
      </dgm:t>
    </dgm:pt>
    <dgm:pt modelId="{C6E55A5D-96CD-8B4C-BE0F-20B70915080E}">
      <dgm:prSet/>
      <dgm:spPr/>
      <dgm:t>
        <a:bodyPr/>
        <a:lstStyle/>
        <a:p>
          <a:r>
            <a:rPr lang="en-GB" b="0" i="0" baseline="0"/>
            <a:t>Blood tests 3x weekly</a:t>
          </a:r>
          <a:endParaRPr lang="en-GB"/>
        </a:p>
      </dgm:t>
    </dgm:pt>
    <dgm:pt modelId="{081EE6CA-56CF-7C4B-B8ED-BCF31E6C576B}" type="parTrans" cxnId="{85D8A933-F786-EB4B-8545-4CC28312B441}">
      <dgm:prSet/>
      <dgm:spPr/>
      <dgm:t>
        <a:bodyPr/>
        <a:lstStyle/>
        <a:p>
          <a:endParaRPr lang="en-GB"/>
        </a:p>
      </dgm:t>
    </dgm:pt>
    <dgm:pt modelId="{891C7A22-F850-2D42-9802-E82590BA2C6D}" type="sibTrans" cxnId="{85D8A933-F786-EB4B-8545-4CC28312B441}">
      <dgm:prSet/>
      <dgm:spPr/>
      <dgm:t>
        <a:bodyPr/>
        <a:lstStyle/>
        <a:p>
          <a:endParaRPr lang="en-GB"/>
        </a:p>
      </dgm:t>
    </dgm:pt>
    <dgm:pt modelId="{D99F2FF1-01A5-E648-9CDD-184E588C5508}">
      <dgm:prSet/>
      <dgm:spPr/>
      <dgm:t>
        <a:bodyPr/>
        <a:lstStyle/>
        <a:p>
          <a:r>
            <a:rPr lang="en-GB" b="0" i="0" baseline="0" dirty="0" err="1">
              <a:solidFill>
                <a:srgbClr val="FF0000"/>
              </a:solidFill>
            </a:rPr>
            <a:t>Fetal</a:t>
          </a:r>
          <a:r>
            <a:rPr lang="en-GB" b="0" i="0" baseline="0" dirty="0">
              <a:solidFill>
                <a:srgbClr val="FF0000"/>
              </a:solidFill>
            </a:rPr>
            <a:t> growth scans </a:t>
          </a:r>
          <a:r>
            <a:rPr lang="en-GB" b="0" i="0" baseline="0" dirty="0"/>
            <a:t>every 2 weeks</a:t>
          </a:r>
          <a:endParaRPr lang="en-GB" dirty="0"/>
        </a:p>
      </dgm:t>
    </dgm:pt>
    <dgm:pt modelId="{B32392DE-9BA5-2743-99EC-6E4997C401C2}" type="parTrans" cxnId="{7D743D32-3945-DC42-88BF-8F1E333AEEBD}">
      <dgm:prSet/>
      <dgm:spPr/>
      <dgm:t>
        <a:bodyPr/>
        <a:lstStyle/>
        <a:p>
          <a:endParaRPr lang="en-GB"/>
        </a:p>
      </dgm:t>
    </dgm:pt>
    <dgm:pt modelId="{F1481BDD-8345-FB42-808F-4FDF8AC0EDB5}" type="sibTrans" cxnId="{7D743D32-3945-DC42-88BF-8F1E333AEEBD}">
      <dgm:prSet/>
      <dgm:spPr/>
      <dgm:t>
        <a:bodyPr/>
        <a:lstStyle/>
        <a:p>
          <a:endParaRPr lang="en-GB"/>
        </a:p>
      </dgm:t>
    </dgm:pt>
    <dgm:pt modelId="{B29F3D2C-170E-5E4D-AE2E-C033F2A496CB}">
      <dgm:prSet/>
      <dgm:spPr/>
      <dgm:t>
        <a:bodyPr/>
        <a:lstStyle/>
        <a:p>
          <a:r>
            <a:rPr lang="en-GB" b="0" i="0" baseline="0" dirty="0"/>
            <a:t>2x daily CTG</a:t>
          </a:r>
          <a:endParaRPr lang="en-GB" dirty="0"/>
        </a:p>
      </dgm:t>
    </dgm:pt>
    <dgm:pt modelId="{D4967E79-F8BC-BA46-B1C5-C75BA3CE2D62}" type="parTrans" cxnId="{9AFA3E3F-423B-0445-8F86-08B48A13576C}">
      <dgm:prSet/>
      <dgm:spPr/>
      <dgm:t>
        <a:bodyPr/>
        <a:lstStyle/>
        <a:p>
          <a:endParaRPr lang="en-GB"/>
        </a:p>
      </dgm:t>
    </dgm:pt>
    <dgm:pt modelId="{8D29EB72-94CA-6A4C-B7D2-656EE596FBDA}" type="sibTrans" cxnId="{9AFA3E3F-423B-0445-8F86-08B48A13576C}">
      <dgm:prSet/>
      <dgm:spPr/>
      <dgm:t>
        <a:bodyPr/>
        <a:lstStyle/>
        <a:p>
          <a:endParaRPr lang="en-GB"/>
        </a:p>
      </dgm:t>
    </dgm:pt>
    <dgm:pt modelId="{5FCEE4B8-6F22-F541-8396-5265882A7A2E}">
      <dgm:prSet/>
      <dgm:spPr/>
      <dgm:t>
        <a:bodyPr/>
        <a:lstStyle/>
        <a:p>
          <a:r>
            <a:rPr lang="en-GB" b="0" i="0" baseline="0" dirty="0"/>
            <a:t>Start </a:t>
          </a:r>
          <a:r>
            <a:rPr lang="en-GB" b="0" i="0" baseline="0" dirty="0">
              <a:solidFill>
                <a:srgbClr val="FF0000"/>
              </a:solidFill>
            </a:rPr>
            <a:t>labetalol</a:t>
          </a:r>
          <a:r>
            <a:rPr lang="en-GB" b="0" i="0" baseline="0" dirty="0"/>
            <a:t> (if asthmatic give nifedipine)</a:t>
          </a:r>
          <a:endParaRPr lang="en-GB" dirty="0"/>
        </a:p>
      </dgm:t>
    </dgm:pt>
    <dgm:pt modelId="{F0BB363A-A350-C842-82F4-F6B23D2BB54D}" type="parTrans" cxnId="{7E8A3998-15E0-F04D-A72C-054473681B49}">
      <dgm:prSet/>
      <dgm:spPr/>
      <dgm:t>
        <a:bodyPr/>
        <a:lstStyle/>
        <a:p>
          <a:endParaRPr lang="en-GB"/>
        </a:p>
      </dgm:t>
    </dgm:pt>
    <dgm:pt modelId="{D4F7ED8D-0023-924D-A9D9-FFE674E32A2D}" type="sibTrans" cxnId="{7E8A3998-15E0-F04D-A72C-054473681B49}">
      <dgm:prSet/>
      <dgm:spPr/>
      <dgm:t>
        <a:bodyPr/>
        <a:lstStyle/>
        <a:p>
          <a:endParaRPr lang="en-GB"/>
        </a:p>
      </dgm:t>
    </dgm:pt>
    <dgm:pt modelId="{984996DB-082C-BA45-A48C-4F4D11607BF0}">
      <dgm:prSet/>
      <dgm:spPr/>
      <dgm:t>
        <a:bodyPr/>
        <a:lstStyle/>
        <a:p>
          <a:r>
            <a:rPr lang="en-GB" b="0" i="0" baseline="0" dirty="0">
              <a:solidFill>
                <a:srgbClr val="FF0000"/>
              </a:solidFill>
            </a:rPr>
            <a:t>Induction of labour </a:t>
          </a:r>
          <a:r>
            <a:rPr lang="en-GB" b="0" i="0" baseline="0" dirty="0"/>
            <a:t>at 37-38 weeks</a:t>
          </a:r>
          <a:endParaRPr lang="en-GB" dirty="0"/>
        </a:p>
      </dgm:t>
    </dgm:pt>
    <dgm:pt modelId="{4744B2F8-7FC5-854F-8B3D-723F0BCFE27C}" type="parTrans" cxnId="{545BC907-62D1-1F4F-89DD-F356A89D6D30}">
      <dgm:prSet/>
      <dgm:spPr/>
      <dgm:t>
        <a:bodyPr/>
        <a:lstStyle/>
        <a:p>
          <a:endParaRPr lang="en-GB"/>
        </a:p>
      </dgm:t>
    </dgm:pt>
    <dgm:pt modelId="{14D44B95-AA4F-2340-87F4-107F4130DA58}" type="sibTrans" cxnId="{545BC907-62D1-1F4F-89DD-F356A89D6D30}">
      <dgm:prSet/>
      <dgm:spPr/>
      <dgm:t>
        <a:bodyPr/>
        <a:lstStyle/>
        <a:p>
          <a:endParaRPr lang="en-GB"/>
        </a:p>
      </dgm:t>
    </dgm:pt>
    <dgm:pt modelId="{8CE52B0E-752B-6141-8329-0CA5190019C8}">
      <dgm:prSet/>
      <dgm:spPr/>
      <dgm:t>
        <a:bodyPr/>
        <a:lstStyle/>
        <a:p>
          <a:r>
            <a:rPr lang="en-GB" b="0" i="0" baseline="0"/>
            <a:t>Severe pre-eclampsia i.e. BP &gt;160/110mmHg, clonus or end-organ damage</a:t>
          </a:r>
          <a:endParaRPr lang="en-GB"/>
        </a:p>
      </dgm:t>
    </dgm:pt>
    <dgm:pt modelId="{ED56827C-2C3D-A447-8737-C7C5FE38D87A}" type="parTrans" cxnId="{2B5DF3A0-0214-1A4E-8185-E37068D21459}">
      <dgm:prSet/>
      <dgm:spPr/>
      <dgm:t>
        <a:bodyPr/>
        <a:lstStyle/>
        <a:p>
          <a:endParaRPr lang="en-GB"/>
        </a:p>
      </dgm:t>
    </dgm:pt>
    <dgm:pt modelId="{3DC56AEF-AE13-4F49-A662-5BD047CA87BE}" type="sibTrans" cxnId="{2B5DF3A0-0214-1A4E-8185-E37068D21459}">
      <dgm:prSet/>
      <dgm:spPr/>
      <dgm:t>
        <a:bodyPr/>
        <a:lstStyle/>
        <a:p>
          <a:endParaRPr lang="en-GB"/>
        </a:p>
      </dgm:t>
    </dgm:pt>
    <dgm:pt modelId="{9D18B875-E82A-EA44-896B-883E919E45D4}">
      <dgm:prSet/>
      <dgm:spPr/>
      <dgm:t>
        <a:bodyPr/>
        <a:lstStyle/>
        <a:p>
          <a:r>
            <a:rPr lang="en-GB" b="0" i="0" baseline="0"/>
            <a:t>Call for senior help</a:t>
          </a:r>
          <a:endParaRPr lang="en-GB"/>
        </a:p>
      </dgm:t>
    </dgm:pt>
    <dgm:pt modelId="{7D791476-30CF-DD4A-80E6-B9881A4A4EF7}" type="parTrans" cxnId="{B5FF66AC-B28D-FD44-977F-D3249EF275E2}">
      <dgm:prSet/>
      <dgm:spPr/>
      <dgm:t>
        <a:bodyPr/>
        <a:lstStyle/>
        <a:p>
          <a:endParaRPr lang="en-GB"/>
        </a:p>
      </dgm:t>
    </dgm:pt>
    <dgm:pt modelId="{B1DDB728-79DB-5A4A-BE2E-38AECB16AD6B}" type="sibTrans" cxnId="{B5FF66AC-B28D-FD44-977F-D3249EF275E2}">
      <dgm:prSet/>
      <dgm:spPr/>
      <dgm:t>
        <a:bodyPr/>
        <a:lstStyle/>
        <a:p>
          <a:endParaRPr lang="en-GB"/>
        </a:p>
      </dgm:t>
    </dgm:pt>
    <dgm:pt modelId="{FE468E56-BE04-6A4E-AD5C-87B7562D1836}">
      <dgm:prSet/>
      <dgm:spPr/>
      <dgm:t>
        <a:bodyPr/>
        <a:lstStyle/>
        <a:p>
          <a:r>
            <a:rPr lang="en-GB" b="0" i="0" baseline="0" dirty="0"/>
            <a:t>Stabilise BP with </a:t>
          </a:r>
          <a:r>
            <a:rPr lang="en-GB" b="0" i="0" baseline="0" dirty="0">
              <a:solidFill>
                <a:srgbClr val="FF0000"/>
              </a:solidFill>
            </a:rPr>
            <a:t>antihypertensives</a:t>
          </a:r>
          <a:endParaRPr lang="en-GB" dirty="0">
            <a:solidFill>
              <a:srgbClr val="FF0000"/>
            </a:solidFill>
          </a:endParaRPr>
        </a:p>
      </dgm:t>
    </dgm:pt>
    <dgm:pt modelId="{29477331-B72A-A14B-9C97-C471F973E454}" type="parTrans" cxnId="{6BCFC389-4867-9146-A837-3AC598962744}">
      <dgm:prSet/>
      <dgm:spPr/>
      <dgm:t>
        <a:bodyPr/>
        <a:lstStyle/>
        <a:p>
          <a:endParaRPr lang="en-GB"/>
        </a:p>
      </dgm:t>
    </dgm:pt>
    <dgm:pt modelId="{DA82BC2D-0748-EB48-8B73-330ED4A5E406}" type="sibTrans" cxnId="{6BCFC389-4867-9146-A837-3AC598962744}">
      <dgm:prSet/>
      <dgm:spPr/>
      <dgm:t>
        <a:bodyPr/>
        <a:lstStyle/>
        <a:p>
          <a:endParaRPr lang="en-GB"/>
        </a:p>
      </dgm:t>
    </dgm:pt>
    <dgm:pt modelId="{4EE59473-554E-7E4C-8AD7-CDD1D6DBD321}">
      <dgm:prSet/>
      <dgm:spPr/>
      <dgm:t>
        <a:bodyPr/>
        <a:lstStyle/>
        <a:p>
          <a:r>
            <a:rPr lang="en-GB" b="0" i="0" baseline="0" dirty="0"/>
            <a:t>Prophylactic </a:t>
          </a:r>
          <a:r>
            <a:rPr lang="en-GB" b="0" i="0" baseline="0" dirty="0">
              <a:solidFill>
                <a:srgbClr val="FF0000"/>
              </a:solidFill>
            </a:rPr>
            <a:t>MgSO4</a:t>
          </a:r>
          <a:endParaRPr lang="en-GB" dirty="0">
            <a:solidFill>
              <a:srgbClr val="FF0000"/>
            </a:solidFill>
          </a:endParaRPr>
        </a:p>
      </dgm:t>
    </dgm:pt>
    <dgm:pt modelId="{0529BAA4-2610-E945-9C2A-33CFB67E2EFC}" type="parTrans" cxnId="{79A79FAC-7ADC-584C-BEE2-1198E671CCE6}">
      <dgm:prSet/>
      <dgm:spPr/>
      <dgm:t>
        <a:bodyPr/>
        <a:lstStyle/>
        <a:p>
          <a:endParaRPr lang="en-GB"/>
        </a:p>
      </dgm:t>
    </dgm:pt>
    <dgm:pt modelId="{E27DAB2E-9DB7-B849-AD57-8F6694567AAF}" type="sibTrans" cxnId="{79A79FAC-7ADC-584C-BEE2-1198E671CCE6}">
      <dgm:prSet/>
      <dgm:spPr/>
      <dgm:t>
        <a:bodyPr/>
        <a:lstStyle/>
        <a:p>
          <a:endParaRPr lang="en-GB"/>
        </a:p>
      </dgm:t>
    </dgm:pt>
    <dgm:pt modelId="{6481CB17-145B-864C-B9E8-3DDCD9F0195D}">
      <dgm:prSet/>
      <dgm:spPr/>
      <dgm:t>
        <a:bodyPr/>
        <a:lstStyle/>
        <a:p>
          <a:r>
            <a:rPr lang="en-GB" b="0" i="0" baseline="0"/>
            <a:t>Strict fluid balance</a:t>
          </a:r>
          <a:endParaRPr lang="en-GB"/>
        </a:p>
      </dgm:t>
    </dgm:pt>
    <dgm:pt modelId="{7EC0D645-B65B-7942-8CBF-6D73FBAAF028}" type="parTrans" cxnId="{5A9F4491-EE55-5A4E-92EE-E045D951E75A}">
      <dgm:prSet/>
      <dgm:spPr/>
      <dgm:t>
        <a:bodyPr/>
        <a:lstStyle/>
        <a:p>
          <a:endParaRPr lang="en-GB"/>
        </a:p>
      </dgm:t>
    </dgm:pt>
    <dgm:pt modelId="{2AB4D2F5-58E7-B04F-85E2-E992885B6D71}" type="sibTrans" cxnId="{5A9F4491-EE55-5A4E-92EE-E045D951E75A}">
      <dgm:prSet/>
      <dgm:spPr/>
      <dgm:t>
        <a:bodyPr/>
        <a:lstStyle/>
        <a:p>
          <a:endParaRPr lang="en-GB"/>
        </a:p>
      </dgm:t>
    </dgm:pt>
    <dgm:pt modelId="{959CFEA8-69ED-8844-99EC-9F46C8775139}">
      <dgm:prSet/>
      <dgm:spPr/>
      <dgm:t>
        <a:bodyPr/>
        <a:lstStyle/>
        <a:p>
          <a:r>
            <a:rPr lang="en-GB" b="0" i="0" baseline="0" dirty="0"/>
            <a:t>Deliver if &gt;34 weeks</a:t>
          </a:r>
          <a:endParaRPr lang="en-GB" dirty="0"/>
        </a:p>
      </dgm:t>
    </dgm:pt>
    <dgm:pt modelId="{CA73580D-D951-F548-BE35-64D90E46E55F}" type="parTrans" cxnId="{4F4520ED-48EA-C843-8B92-6E02B648CA45}">
      <dgm:prSet/>
      <dgm:spPr/>
      <dgm:t>
        <a:bodyPr/>
        <a:lstStyle/>
        <a:p>
          <a:endParaRPr lang="en-GB"/>
        </a:p>
      </dgm:t>
    </dgm:pt>
    <dgm:pt modelId="{8E67DBF4-8A31-3147-89A2-9BDF5E7A4999}" type="sibTrans" cxnId="{4F4520ED-48EA-C843-8B92-6E02B648CA45}">
      <dgm:prSet/>
      <dgm:spPr/>
      <dgm:t>
        <a:bodyPr/>
        <a:lstStyle/>
        <a:p>
          <a:endParaRPr lang="en-GB"/>
        </a:p>
      </dgm:t>
    </dgm:pt>
    <dgm:pt modelId="{F490CED3-79C4-2E4F-B140-8DF400FDDA95}">
      <dgm:prSet/>
      <dgm:spPr/>
      <dgm:t>
        <a:bodyPr/>
        <a:lstStyle/>
        <a:p>
          <a:r>
            <a:rPr lang="en-GB" b="0" i="0" baseline="0"/>
            <a:t>Deliver according to senior advice if &lt;34 weeks.</a:t>
          </a:r>
          <a:endParaRPr lang="en-GB"/>
        </a:p>
      </dgm:t>
    </dgm:pt>
    <dgm:pt modelId="{DE5D294C-1F76-5043-9A21-301F56B8F295}" type="parTrans" cxnId="{65D8804A-F32E-4540-A062-129A7F3CD0BA}">
      <dgm:prSet/>
      <dgm:spPr/>
      <dgm:t>
        <a:bodyPr/>
        <a:lstStyle/>
        <a:p>
          <a:endParaRPr lang="en-GB"/>
        </a:p>
      </dgm:t>
    </dgm:pt>
    <dgm:pt modelId="{0A1E5E6D-2B5A-4E40-A5D6-68F5144B22BD}" type="sibTrans" cxnId="{65D8804A-F32E-4540-A062-129A7F3CD0BA}">
      <dgm:prSet/>
      <dgm:spPr/>
      <dgm:t>
        <a:bodyPr/>
        <a:lstStyle/>
        <a:p>
          <a:endParaRPr lang="en-GB"/>
        </a:p>
      </dgm:t>
    </dgm:pt>
    <dgm:pt modelId="{AEAF12FA-7E56-544F-BEE6-C42713119E0B}" type="pres">
      <dgm:prSet presAssocID="{1150B94C-1F6F-DA45-943F-928E4AC4FEE5}" presName="Name0" presStyleCnt="0">
        <dgm:presLayoutVars>
          <dgm:dir/>
          <dgm:animLvl val="lvl"/>
          <dgm:resizeHandles val="exact"/>
        </dgm:presLayoutVars>
      </dgm:prSet>
      <dgm:spPr/>
    </dgm:pt>
    <dgm:pt modelId="{C0A8F508-C13B-9C47-A918-F14DC586DB55}" type="pres">
      <dgm:prSet presAssocID="{A6F76C43-15CB-5841-B72D-C49E9DB886D8}" presName="composite" presStyleCnt="0"/>
      <dgm:spPr/>
    </dgm:pt>
    <dgm:pt modelId="{EDBF585A-600C-9E43-A602-5F1A840E210E}" type="pres">
      <dgm:prSet presAssocID="{A6F76C43-15CB-5841-B72D-C49E9DB886D8}" presName="parTx" presStyleLbl="node1" presStyleIdx="0" presStyleCnt="4">
        <dgm:presLayoutVars>
          <dgm:chMax val="0"/>
          <dgm:chPref val="0"/>
          <dgm:bulletEnabled val="1"/>
        </dgm:presLayoutVars>
      </dgm:prSet>
      <dgm:spPr/>
    </dgm:pt>
    <dgm:pt modelId="{C22273B0-D589-104D-9D1B-909ABD32A470}" type="pres">
      <dgm:prSet presAssocID="{A6F76C43-15CB-5841-B72D-C49E9DB886D8}" presName="desTx" presStyleLbl="revTx" presStyleIdx="0" presStyleCnt="3">
        <dgm:presLayoutVars>
          <dgm:bulletEnabled val="1"/>
        </dgm:presLayoutVars>
      </dgm:prSet>
      <dgm:spPr/>
    </dgm:pt>
    <dgm:pt modelId="{E841F0C7-7DED-BD4A-A675-45E7F0006116}" type="pres">
      <dgm:prSet presAssocID="{16722F8B-413B-3E48-BB18-FBD85F8CBE50}" presName="space" presStyleCnt="0"/>
      <dgm:spPr/>
    </dgm:pt>
    <dgm:pt modelId="{0BDB34F2-9BB0-C847-A8E1-F1D312AC930F}" type="pres">
      <dgm:prSet presAssocID="{87C3F0D2-AAF5-8546-924E-68A51173CD3A}" presName="composite" presStyleCnt="0"/>
      <dgm:spPr/>
    </dgm:pt>
    <dgm:pt modelId="{40553BB2-05DC-4C48-AF7B-38C942DD47ED}" type="pres">
      <dgm:prSet presAssocID="{87C3F0D2-AAF5-8546-924E-68A51173CD3A}" presName="parTx" presStyleLbl="node1" presStyleIdx="1" presStyleCnt="4">
        <dgm:presLayoutVars>
          <dgm:chMax val="0"/>
          <dgm:chPref val="0"/>
          <dgm:bulletEnabled val="1"/>
        </dgm:presLayoutVars>
      </dgm:prSet>
      <dgm:spPr/>
    </dgm:pt>
    <dgm:pt modelId="{F693BD2C-B78C-444D-922F-CA3AB2835D2A}" type="pres">
      <dgm:prSet presAssocID="{87C3F0D2-AAF5-8546-924E-68A51173CD3A}" presName="desTx" presStyleLbl="revTx" presStyleIdx="0" presStyleCnt="3">
        <dgm:presLayoutVars>
          <dgm:bulletEnabled val="1"/>
        </dgm:presLayoutVars>
      </dgm:prSet>
      <dgm:spPr/>
    </dgm:pt>
    <dgm:pt modelId="{8A23E23F-D082-2846-914B-2F886FDC1697}" type="pres">
      <dgm:prSet presAssocID="{6CAC0929-5AE1-8D47-8F02-CDE2D52C99F2}" presName="space" presStyleCnt="0"/>
      <dgm:spPr/>
    </dgm:pt>
    <dgm:pt modelId="{3149EDAC-837E-5549-9A35-D6A88788E93D}" type="pres">
      <dgm:prSet presAssocID="{8AB63D5B-C29B-4347-B24C-24A431EEB4EC}" presName="composite" presStyleCnt="0"/>
      <dgm:spPr/>
    </dgm:pt>
    <dgm:pt modelId="{4E22E8B0-25E8-4449-BF76-49AF1EB01963}" type="pres">
      <dgm:prSet presAssocID="{8AB63D5B-C29B-4347-B24C-24A431EEB4EC}" presName="parTx" presStyleLbl="node1" presStyleIdx="2" presStyleCnt="4">
        <dgm:presLayoutVars>
          <dgm:chMax val="0"/>
          <dgm:chPref val="0"/>
          <dgm:bulletEnabled val="1"/>
        </dgm:presLayoutVars>
      </dgm:prSet>
      <dgm:spPr/>
    </dgm:pt>
    <dgm:pt modelId="{E4A61217-E4B7-3D41-B2D2-4D8144D71370}" type="pres">
      <dgm:prSet presAssocID="{8AB63D5B-C29B-4347-B24C-24A431EEB4EC}" presName="desTx" presStyleLbl="revTx" presStyleIdx="1" presStyleCnt="3">
        <dgm:presLayoutVars>
          <dgm:bulletEnabled val="1"/>
        </dgm:presLayoutVars>
      </dgm:prSet>
      <dgm:spPr/>
    </dgm:pt>
    <dgm:pt modelId="{F14D5D96-828A-3843-97A9-A5ED046CB929}" type="pres">
      <dgm:prSet presAssocID="{8BDFC57A-C9D3-FE40-A01A-BE282E13A7A5}" presName="space" presStyleCnt="0"/>
      <dgm:spPr/>
    </dgm:pt>
    <dgm:pt modelId="{96613F6B-F080-654C-A89E-9C5F341CA3A0}" type="pres">
      <dgm:prSet presAssocID="{8CE52B0E-752B-6141-8329-0CA5190019C8}" presName="composite" presStyleCnt="0"/>
      <dgm:spPr/>
    </dgm:pt>
    <dgm:pt modelId="{57BF34BF-1C6E-064E-BC7B-EC153B4DFFD4}" type="pres">
      <dgm:prSet presAssocID="{8CE52B0E-752B-6141-8329-0CA5190019C8}" presName="parTx" presStyleLbl="node1" presStyleIdx="3" presStyleCnt="4">
        <dgm:presLayoutVars>
          <dgm:chMax val="0"/>
          <dgm:chPref val="0"/>
          <dgm:bulletEnabled val="1"/>
        </dgm:presLayoutVars>
      </dgm:prSet>
      <dgm:spPr/>
    </dgm:pt>
    <dgm:pt modelId="{E9CBB018-7A75-3D46-AC57-38EF1056459A}" type="pres">
      <dgm:prSet presAssocID="{8CE52B0E-752B-6141-8329-0CA5190019C8}" presName="desTx" presStyleLbl="revTx" presStyleIdx="2" presStyleCnt="3">
        <dgm:presLayoutVars>
          <dgm:bulletEnabled val="1"/>
        </dgm:presLayoutVars>
      </dgm:prSet>
      <dgm:spPr/>
    </dgm:pt>
  </dgm:ptLst>
  <dgm:cxnLst>
    <dgm:cxn modelId="{545BC907-62D1-1F4F-89DD-F356A89D6D30}" srcId="{8AB63D5B-C29B-4347-B24C-24A431EEB4EC}" destId="{984996DB-082C-BA45-A48C-4F4D11607BF0}" srcOrd="6" destOrd="0" parTransId="{4744B2F8-7FC5-854F-8B3D-723F0BCFE27C}" sibTransId="{14D44B95-AA4F-2340-87F4-107F4130DA58}"/>
    <dgm:cxn modelId="{5B810D13-F66A-7B48-BE28-52F2D99AB496}" srcId="{87C3F0D2-AAF5-8546-924E-68A51173CD3A}" destId="{EC95962E-4A80-E14F-8543-C0DF9D7B909D}" srcOrd="4" destOrd="0" parTransId="{598AC177-5A98-F74E-A4BA-A683F118237F}" sibTransId="{6F83FC05-B56D-1B47-9245-80A0CD8CAACC}"/>
    <dgm:cxn modelId="{F4BD3A1B-9B17-8149-91F5-0A77847CE3E4}" type="presOf" srcId="{C6E55A5D-96CD-8B4C-BE0F-20B70915080E}" destId="{E4A61217-E4B7-3D41-B2D2-4D8144D71370}" srcOrd="0" destOrd="2" presId="urn:microsoft.com/office/officeart/2005/8/layout/chevron1"/>
    <dgm:cxn modelId="{6A6AA623-52AB-F04A-983A-AE7F5F7F3469}" type="presOf" srcId="{87C3F0D2-AAF5-8546-924E-68A51173CD3A}" destId="{40553BB2-05DC-4C48-AF7B-38C942DD47ED}" srcOrd="0" destOrd="0" presId="urn:microsoft.com/office/officeart/2005/8/layout/chevron1"/>
    <dgm:cxn modelId="{ABA1BB25-D338-3843-83B6-97FAB027D0B4}" type="presOf" srcId="{EC95962E-4A80-E14F-8543-C0DF9D7B909D}" destId="{F693BD2C-B78C-444D-922F-CA3AB2835D2A}" srcOrd="0" destOrd="4" presId="urn:microsoft.com/office/officeart/2005/8/layout/chevron1"/>
    <dgm:cxn modelId="{8D04AB26-90B8-0C4C-A2F2-235992DACCED}" type="presOf" srcId="{6481CB17-145B-864C-B9E8-3DDCD9F0195D}" destId="{E9CBB018-7A75-3D46-AC57-38EF1056459A}" srcOrd="0" destOrd="3" presId="urn:microsoft.com/office/officeart/2005/8/layout/chevron1"/>
    <dgm:cxn modelId="{0AF71827-B7F5-8842-87B0-1787E6E69E75}" srcId="{87C3F0D2-AAF5-8546-924E-68A51173CD3A}" destId="{BEBCE3CA-8465-FE42-9A87-312FA0C08003}" srcOrd="2" destOrd="0" parTransId="{B5295923-0E60-6E44-90C4-8B06B4197F3E}" sibTransId="{91B0D013-5AC1-F44A-BFEA-EBCA893A9AD6}"/>
    <dgm:cxn modelId="{2495DB29-8877-AA49-8551-9F74C9FBCD3A}" srcId="{87C3F0D2-AAF5-8546-924E-68A51173CD3A}" destId="{BCA9433E-E426-BA48-94DF-EC1043EBA483}" srcOrd="0" destOrd="0" parTransId="{69C7E3B2-C091-7C41-97DD-748513AB2190}" sibTransId="{EE12DC4A-C212-4A41-AF30-207213687CBA}"/>
    <dgm:cxn modelId="{57196F2C-2991-0E41-BB9A-78700EBB522B}" type="presOf" srcId="{A6F76C43-15CB-5841-B72D-C49E9DB886D8}" destId="{EDBF585A-600C-9E43-A602-5F1A840E210E}" srcOrd="0" destOrd="0" presId="urn:microsoft.com/office/officeart/2005/8/layout/chevron1"/>
    <dgm:cxn modelId="{7D743D32-3945-DC42-88BF-8F1E333AEEBD}" srcId="{8AB63D5B-C29B-4347-B24C-24A431EEB4EC}" destId="{D99F2FF1-01A5-E648-9CDD-184E588C5508}" srcOrd="3" destOrd="0" parTransId="{B32392DE-9BA5-2743-99EC-6E4997C401C2}" sibTransId="{F1481BDD-8345-FB42-808F-4FDF8AC0EDB5}"/>
    <dgm:cxn modelId="{85D8A933-F786-EB4B-8545-4CC28312B441}" srcId="{8AB63D5B-C29B-4347-B24C-24A431EEB4EC}" destId="{C6E55A5D-96CD-8B4C-BE0F-20B70915080E}" srcOrd="2" destOrd="0" parTransId="{081EE6CA-56CF-7C4B-B8ED-BCF31E6C576B}" sibTransId="{891C7A22-F850-2D42-9802-E82590BA2C6D}"/>
    <dgm:cxn modelId="{5D0B8834-F28E-9541-B197-C830F638FE30}" type="presOf" srcId="{F490CED3-79C4-2E4F-B140-8DF400FDDA95}" destId="{E9CBB018-7A75-3D46-AC57-38EF1056459A}" srcOrd="0" destOrd="5" presId="urn:microsoft.com/office/officeart/2005/8/layout/chevron1"/>
    <dgm:cxn modelId="{2CF8573C-6471-DC4A-8F9A-AD44CE2D127D}" type="presOf" srcId="{34244589-945E-C340-A62A-78ED79D96E60}" destId="{F693BD2C-B78C-444D-922F-CA3AB2835D2A}" srcOrd="0" destOrd="3" presId="urn:microsoft.com/office/officeart/2005/8/layout/chevron1"/>
    <dgm:cxn modelId="{E4EA173F-FA70-2043-B749-18A0F33A16F8}" type="presOf" srcId="{984996DB-082C-BA45-A48C-4F4D11607BF0}" destId="{E4A61217-E4B7-3D41-B2D2-4D8144D71370}" srcOrd="0" destOrd="6" presId="urn:microsoft.com/office/officeart/2005/8/layout/chevron1"/>
    <dgm:cxn modelId="{9AFA3E3F-423B-0445-8F86-08B48A13576C}" srcId="{8AB63D5B-C29B-4347-B24C-24A431EEB4EC}" destId="{B29F3D2C-170E-5E4D-AE2E-C033F2A496CB}" srcOrd="4" destOrd="0" parTransId="{D4967E79-F8BC-BA46-B1C5-C75BA3CE2D62}" sibTransId="{8D29EB72-94CA-6A4C-B7D2-656EE596FBDA}"/>
    <dgm:cxn modelId="{6B7BA141-DB7B-BE41-B287-6C46F1379317}" type="presOf" srcId="{8AB63D5B-C29B-4347-B24C-24A431EEB4EC}" destId="{4E22E8B0-25E8-4449-BF76-49AF1EB01963}" srcOrd="0" destOrd="0" presId="urn:microsoft.com/office/officeart/2005/8/layout/chevron1"/>
    <dgm:cxn modelId="{65D8804A-F32E-4540-A062-129A7F3CD0BA}" srcId="{8CE52B0E-752B-6141-8329-0CA5190019C8}" destId="{F490CED3-79C4-2E4F-B140-8DF400FDDA95}" srcOrd="5" destOrd="0" parTransId="{DE5D294C-1F76-5043-9A21-301F56B8F295}" sibTransId="{0A1E5E6D-2B5A-4E40-A5D6-68F5144B22BD}"/>
    <dgm:cxn modelId="{D6003250-A9BC-224F-AE3E-802E847E1E8C}" srcId="{8AB63D5B-C29B-4347-B24C-24A431EEB4EC}" destId="{1667ABF9-FE0A-1E49-9172-7FAE8A198326}" srcOrd="1" destOrd="0" parTransId="{774432AE-BD1C-3140-AB31-79506EBF4686}" sibTransId="{651E46B2-D58E-0346-9049-010C3F8F7955}"/>
    <dgm:cxn modelId="{88AA7F52-3B43-DC45-94A0-695114DC7C9D}" srcId="{1150B94C-1F6F-DA45-943F-928E4AC4FEE5}" destId="{8AB63D5B-C29B-4347-B24C-24A431EEB4EC}" srcOrd="2" destOrd="0" parTransId="{6AF9CAF3-454B-934E-90D9-7ECD847296A3}" sibTransId="{8BDFC57A-C9D3-FE40-A01A-BE282E13A7A5}"/>
    <dgm:cxn modelId="{DCC6E357-C5BE-834B-AB0B-160EA72A1C60}" srcId="{8AB63D5B-C29B-4347-B24C-24A431EEB4EC}" destId="{A270AEE6-2925-DA48-AB96-C37C4A1B2844}" srcOrd="0" destOrd="0" parTransId="{522EDC81-066B-964E-939C-51FAE8E7B1B3}" sibTransId="{D34A731B-1D1C-F74B-9936-161CDCDBF08D}"/>
    <dgm:cxn modelId="{7B2AF45B-3B25-7A4D-90F2-03775CE0F9DB}" type="presOf" srcId="{BCA9433E-E426-BA48-94DF-EC1043EBA483}" destId="{F693BD2C-B78C-444D-922F-CA3AB2835D2A}" srcOrd="0" destOrd="0" presId="urn:microsoft.com/office/officeart/2005/8/layout/chevron1"/>
    <dgm:cxn modelId="{DCA85D68-170B-054F-9B84-8E985D857C72}" type="presOf" srcId="{7DBF21DF-631F-A044-AD74-459A8FB59310}" destId="{F693BD2C-B78C-444D-922F-CA3AB2835D2A}" srcOrd="0" destOrd="1" presId="urn:microsoft.com/office/officeart/2005/8/layout/chevron1"/>
    <dgm:cxn modelId="{C5F7E275-D027-C44D-8469-19EFCA50B29D}" srcId="{1150B94C-1F6F-DA45-943F-928E4AC4FEE5}" destId="{A6F76C43-15CB-5841-B72D-C49E9DB886D8}" srcOrd="0" destOrd="0" parTransId="{407B6890-FE2E-B94F-97E1-983210A605E5}" sibTransId="{16722F8B-413B-3E48-BB18-FBD85F8CBE50}"/>
    <dgm:cxn modelId="{6BCFC389-4867-9146-A837-3AC598962744}" srcId="{8CE52B0E-752B-6141-8329-0CA5190019C8}" destId="{FE468E56-BE04-6A4E-AD5C-87B7562D1836}" srcOrd="1" destOrd="0" parTransId="{29477331-B72A-A14B-9C97-C471F973E454}" sibTransId="{DA82BC2D-0748-EB48-8B73-330ED4A5E406}"/>
    <dgm:cxn modelId="{5A9F4491-EE55-5A4E-92EE-E045D951E75A}" srcId="{8CE52B0E-752B-6141-8329-0CA5190019C8}" destId="{6481CB17-145B-864C-B9E8-3DDCD9F0195D}" srcOrd="3" destOrd="0" parTransId="{7EC0D645-B65B-7942-8CBF-6D73FBAAF028}" sibTransId="{2AB4D2F5-58E7-B04F-85E2-E992885B6D71}"/>
    <dgm:cxn modelId="{EDAE9D91-3C3F-694B-B7CB-AA17010A0E6F}" type="presOf" srcId="{9D18B875-E82A-EA44-896B-883E919E45D4}" destId="{E9CBB018-7A75-3D46-AC57-38EF1056459A}" srcOrd="0" destOrd="0" presId="urn:microsoft.com/office/officeart/2005/8/layout/chevron1"/>
    <dgm:cxn modelId="{71D17696-00EB-2244-BB83-D3756989DE9D}" type="presOf" srcId="{4EE59473-554E-7E4C-8AD7-CDD1D6DBD321}" destId="{E9CBB018-7A75-3D46-AC57-38EF1056459A}" srcOrd="0" destOrd="2" presId="urn:microsoft.com/office/officeart/2005/8/layout/chevron1"/>
    <dgm:cxn modelId="{7E8A3998-15E0-F04D-A72C-054473681B49}" srcId="{8AB63D5B-C29B-4347-B24C-24A431EEB4EC}" destId="{5FCEE4B8-6F22-F541-8396-5265882A7A2E}" srcOrd="5" destOrd="0" parTransId="{F0BB363A-A350-C842-82F4-F6B23D2BB54D}" sibTransId="{D4F7ED8D-0023-924D-A9D9-FFE674E32A2D}"/>
    <dgm:cxn modelId="{58A5FF9A-16D7-A440-BC82-CC1A058F3DFC}" type="presOf" srcId="{1667ABF9-FE0A-1E49-9172-7FAE8A198326}" destId="{E4A61217-E4B7-3D41-B2D2-4D8144D71370}" srcOrd="0" destOrd="1" presId="urn:microsoft.com/office/officeart/2005/8/layout/chevron1"/>
    <dgm:cxn modelId="{E7B2EF9B-E0A6-9046-819C-3EF1EECEB51C}" type="presOf" srcId="{5FCEE4B8-6F22-F541-8396-5265882A7A2E}" destId="{E4A61217-E4B7-3D41-B2D2-4D8144D71370}" srcOrd="0" destOrd="5" presId="urn:microsoft.com/office/officeart/2005/8/layout/chevron1"/>
    <dgm:cxn modelId="{36C73E9C-EE88-4949-A7F0-136E10036E99}" type="presOf" srcId="{B29F3D2C-170E-5E4D-AE2E-C033F2A496CB}" destId="{E4A61217-E4B7-3D41-B2D2-4D8144D71370}" srcOrd="0" destOrd="4" presId="urn:microsoft.com/office/officeart/2005/8/layout/chevron1"/>
    <dgm:cxn modelId="{2B5DF3A0-0214-1A4E-8185-E37068D21459}" srcId="{1150B94C-1F6F-DA45-943F-928E4AC4FEE5}" destId="{8CE52B0E-752B-6141-8329-0CA5190019C8}" srcOrd="3" destOrd="0" parTransId="{ED56827C-2C3D-A447-8737-C7C5FE38D87A}" sibTransId="{3DC56AEF-AE13-4F49-A662-5BD047CA87BE}"/>
    <dgm:cxn modelId="{B5FF66AC-B28D-FD44-977F-D3249EF275E2}" srcId="{8CE52B0E-752B-6141-8329-0CA5190019C8}" destId="{9D18B875-E82A-EA44-896B-883E919E45D4}" srcOrd="0" destOrd="0" parTransId="{7D791476-30CF-DD4A-80E6-B9881A4A4EF7}" sibTransId="{B1DDB728-79DB-5A4A-BE2E-38AECB16AD6B}"/>
    <dgm:cxn modelId="{79A79FAC-7ADC-584C-BEE2-1198E671CCE6}" srcId="{8CE52B0E-752B-6141-8329-0CA5190019C8}" destId="{4EE59473-554E-7E4C-8AD7-CDD1D6DBD321}" srcOrd="2" destOrd="0" parTransId="{0529BAA4-2610-E945-9C2A-33CFB67E2EFC}" sibTransId="{E27DAB2E-9DB7-B849-AD57-8F6694567AAF}"/>
    <dgm:cxn modelId="{1A6040C5-7FD1-3B40-B440-D93339397E6B}" type="presOf" srcId="{FE468E56-BE04-6A4E-AD5C-87B7562D1836}" destId="{E9CBB018-7A75-3D46-AC57-38EF1056459A}" srcOrd="0" destOrd="1" presId="urn:microsoft.com/office/officeart/2005/8/layout/chevron1"/>
    <dgm:cxn modelId="{13EE3ECD-BFCA-C647-97EE-EABBF05DDCD2}" srcId="{87C3F0D2-AAF5-8546-924E-68A51173CD3A}" destId="{34244589-945E-C340-A62A-78ED79D96E60}" srcOrd="3" destOrd="0" parTransId="{A0414C40-A795-A94A-9A3F-05897ACE3C43}" sibTransId="{A8565FEF-ECB8-D845-ACAA-EE9A6F14A56A}"/>
    <dgm:cxn modelId="{449301D6-B6A1-BA4B-937C-BE8ED7B65A92}" type="presOf" srcId="{959CFEA8-69ED-8844-99EC-9F46C8775139}" destId="{E9CBB018-7A75-3D46-AC57-38EF1056459A}" srcOrd="0" destOrd="4" presId="urn:microsoft.com/office/officeart/2005/8/layout/chevron1"/>
    <dgm:cxn modelId="{19223EDD-BA93-4649-AB03-B88374888B10}" type="presOf" srcId="{A270AEE6-2925-DA48-AB96-C37C4A1B2844}" destId="{E4A61217-E4B7-3D41-B2D2-4D8144D71370}" srcOrd="0" destOrd="0" presId="urn:microsoft.com/office/officeart/2005/8/layout/chevron1"/>
    <dgm:cxn modelId="{5437D8E0-FAFA-4D4C-9C2A-4DA5D272BF84}" type="presOf" srcId="{1150B94C-1F6F-DA45-943F-928E4AC4FEE5}" destId="{AEAF12FA-7E56-544F-BEE6-C42713119E0B}" srcOrd="0" destOrd="0" presId="urn:microsoft.com/office/officeart/2005/8/layout/chevron1"/>
    <dgm:cxn modelId="{E9EA69EC-F3A5-FF46-B653-B1647C612BDD}" type="presOf" srcId="{D99F2FF1-01A5-E648-9CDD-184E588C5508}" destId="{E4A61217-E4B7-3D41-B2D2-4D8144D71370}" srcOrd="0" destOrd="3" presId="urn:microsoft.com/office/officeart/2005/8/layout/chevron1"/>
    <dgm:cxn modelId="{4F4520ED-48EA-C843-8B92-6E02B648CA45}" srcId="{8CE52B0E-752B-6141-8329-0CA5190019C8}" destId="{959CFEA8-69ED-8844-99EC-9F46C8775139}" srcOrd="4" destOrd="0" parTransId="{CA73580D-D951-F548-BE35-64D90E46E55F}" sibTransId="{8E67DBF4-8A31-3147-89A2-9BDF5E7A4999}"/>
    <dgm:cxn modelId="{1985B4EF-E3D5-D64E-AA9B-397DEFA9F65C}" srcId="{87C3F0D2-AAF5-8546-924E-68A51173CD3A}" destId="{7DBF21DF-631F-A044-AD74-459A8FB59310}" srcOrd="1" destOrd="0" parTransId="{4A8EF9F6-960F-3C44-ABC6-4A719B3D0392}" sibTransId="{6E4BE1F1-9DC8-B04D-A931-C6D2166BA435}"/>
    <dgm:cxn modelId="{2C3F46F0-F2A1-2D45-81DF-02333A6CFE5C}" srcId="{1150B94C-1F6F-DA45-943F-928E4AC4FEE5}" destId="{87C3F0D2-AAF5-8546-924E-68A51173CD3A}" srcOrd="1" destOrd="0" parTransId="{C2A28DBA-0DE4-6F4B-B6E8-EAA45FAED04B}" sibTransId="{6CAC0929-5AE1-8D47-8F02-CDE2D52C99F2}"/>
    <dgm:cxn modelId="{E0C1D5FB-5326-E042-AC5D-C34B539579D8}" type="presOf" srcId="{BEBCE3CA-8465-FE42-9A87-312FA0C08003}" destId="{F693BD2C-B78C-444D-922F-CA3AB2835D2A}" srcOrd="0" destOrd="2" presId="urn:microsoft.com/office/officeart/2005/8/layout/chevron1"/>
    <dgm:cxn modelId="{35B3FEFD-57ED-B241-9602-B2DE2EBDBEAE}" type="presOf" srcId="{8CE52B0E-752B-6141-8329-0CA5190019C8}" destId="{57BF34BF-1C6E-064E-BC7B-EC153B4DFFD4}" srcOrd="0" destOrd="0" presId="urn:microsoft.com/office/officeart/2005/8/layout/chevron1"/>
    <dgm:cxn modelId="{412FA2B4-17B4-AD41-9F3B-F161C6DBB037}" type="presParOf" srcId="{AEAF12FA-7E56-544F-BEE6-C42713119E0B}" destId="{C0A8F508-C13B-9C47-A918-F14DC586DB55}" srcOrd="0" destOrd="0" presId="urn:microsoft.com/office/officeart/2005/8/layout/chevron1"/>
    <dgm:cxn modelId="{651D6C41-F766-8640-BFCF-BF6FCCB63E84}" type="presParOf" srcId="{C0A8F508-C13B-9C47-A918-F14DC586DB55}" destId="{EDBF585A-600C-9E43-A602-5F1A840E210E}" srcOrd="0" destOrd="0" presId="urn:microsoft.com/office/officeart/2005/8/layout/chevron1"/>
    <dgm:cxn modelId="{D268C8FB-633E-F84A-8632-902091A89627}" type="presParOf" srcId="{C0A8F508-C13B-9C47-A918-F14DC586DB55}" destId="{C22273B0-D589-104D-9D1B-909ABD32A470}" srcOrd="1" destOrd="0" presId="urn:microsoft.com/office/officeart/2005/8/layout/chevron1"/>
    <dgm:cxn modelId="{B975FF47-4BE8-A54D-AC0D-F08B27452943}" type="presParOf" srcId="{AEAF12FA-7E56-544F-BEE6-C42713119E0B}" destId="{E841F0C7-7DED-BD4A-A675-45E7F0006116}" srcOrd="1" destOrd="0" presId="urn:microsoft.com/office/officeart/2005/8/layout/chevron1"/>
    <dgm:cxn modelId="{8BC1D470-FF74-9940-BEC9-AC5FDAD7AF8D}" type="presParOf" srcId="{AEAF12FA-7E56-544F-BEE6-C42713119E0B}" destId="{0BDB34F2-9BB0-C847-A8E1-F1D312AC930F}" srcOrd="2" destOrd="0" presId="urn:microsoft.com/office/officeart/2005/8/layout/chevron1"/>
    <dgm:cxn modelId="{7E4BAEFB-4E3B-3344-A33B-CB37F2CAC2BE}" type="presParOf" srcId="{0BDB34F2-9BB0-C847-A8E1-F1D312AC930F}" destId="{40553BB2-05DC-4C48-AF7B-38C942DD47ED}" srcOrd="0" destOrd="0" presId="urn:microsoft.com/office/officeart/2005/8/layout/chevron1"/>
    <dgm:cxn modelId="{BC1CBD4B-FE08-6640-BDFA-C6BAC2235A56}" type="presParOf" srcId="{0BDB34F2-9BB0-C847-A8E1-F1D312AC930F}" destId="{F693BD2C-B78C-444D-922F-CA3AB2835D2A}" srcOrd="1" destOrd="0" presId="urn:microsoft.com/office/officeart/2005/8/layout/chevron1"/>
    <dgm:cxn modelId="{5B522877-0CBD-EE4D-9C41-C39344663A7B}" type="presParOf" srcId="{AEAF12FA-7E56-544F-BEE6-C42713119E0B}" destId="{8A23E23F-D082-2846-914B-2F886FDC1697}" srcOrd="3" destOrd="0" presId="urn:microsoft.com/office/officeart/2005/8/layout/chevron1"/>
    <dgm:cxn modelId="{E3D7FF32-4C53-CF47-BC34-9687E278963F}" type="presParOf" srcId="{AEAF12FA-7E56-544F-BEE6-C42713119E0B}" destId="{3149EDAC-837E-5549-9A35-D6A88788E93D}" srcOrd="4" destOrd="0" presId="urn:microsoft.com/office/officeart/2005/8/layout/chevron1"/>
    <dgm:cxn modelId="{38A1FFA6-5799-D04D-9D81-AC15FC78BC6E}" type="presParOf" srcId="{3149EDAC-837E-5549-9A35-D6A88788E93D}" destId="{4E22E8B0-25E8-4449-BF76-49AF1EB01963}" srcOrd="0" destOrd="0" presId="urn:microsoft.com/office/officeart/2005/8/layout/chevron1"/>
    <dgm:cxn modelId="{16208BDD-874C-654D-807C-827E7CB53102}" type="presParOf" srcId="{3149EDAC-837E-5549-9A35-D6A88788E93D}" destId="{E4A61217-E4B7-3D41-B2D2-4D8144D71370}" srcOrd="1" destOrd="0" presId="urn:microsoft.com/office/officeart/2005/8/layout/chevron1"/>
    <dgm:cxn modelId="{714349C3-4AC8-AB41-9745-D7CC3A82607E}" type="presParOf" srcId="{AEAF12FA-7E56-544F-BEE6-C42713119E0B}" destId="{F14D5D96-828A-3843-97A9-A5ED046CB929}" srcOrd="5" destOrd="0" presId="urn:microsoft.com/office/officeart/2005/8/layout/chevron1"/>
    <dgm:cxn modelId="{AC0CBECE-33B6-154B-852F-1CD231AC33F7}" type="presParOf" srcId="{AEAF12FA-7E56-544F-BEE6-C42713119E0B}" destId="{96613F6B-F080-654C-A89E-9C5F341CA3A0}" srcOrd="6" destOrd="0" presId="urn:microsoft.com/office/officeart/2005/8/layout/chevron1"/>
    <dgm:cxn modelId="{9A2055B8-9BBA-6345-A898-86004106A277}" type="presParOf" srcId="{96613F6B-F080-654C-A89E-9C5F341CA3A0}" destId="{57BF34BF-1C6E-064E-BC7B-EC153B4DFFD4}" srcOrd="0" destOrd="0" presId="urn:microsoft.com/office/officeart/2005/8/layout/chevron1"/>
    <dgm:cxn modelId="{8660D058-A028-734C-91C0-CFFC7405426C}" type="presParOf" srcId="{96613F6B-F080-654C-A89E-9C5F341CA3A0}" destId="{E9CBB018-7A75-3D46-AC57-38EF1056459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16A900-4D1B-1941-A274-8BFABED99E58}" type="doc">
      <dgm:prSet loTypeId="urn:microsoft.com/office/officeart/2005/8/layout/hList1" loCatId="list" qsTypeId="urn:microsoft.com/office/officeart/2005/8/quickstyle/simple1" qsCatId="simple" csTypeId="urn:microsoft.com/office/officeart/2005/8/colors/colorful4" csCatId="colorful"/>
      <dgm:spPr/>
      <dgm:t>
        <a:bodyPr/>
        <a:lstStyle/>
        <a:p>
          <a:endParaRPr lang="en-GB"/>
        </a:p>
      </dgm:t>
    </dgm:pt>
    <dgm:pt modelId="{8EB8021A-E330-7043-9BB3-F07E5813EC57}">
      <dgm:prSet/>
      <dgm:spPr/>
      <dgm:t>
        <a:bodyPr/>
        <a:lstStyle/>
        <a:p>
          <a:r>
            <a:rPr lang="en-GB" b="0" i="0" baseline="0"/>
            <a:t>HELLP Syndrome</a:t>
          </a:r>
          <a:endParaRPr lang="en-GB"/>
        </a:p>
      </dgm:t>
    </dgm:pt>
    <dgm:pt modelId="{88A372E0-AD92-3340-A9F4-48FF6EB5281C}" type="parTrans" cxnId="{E3A31434-9A4D-F34B-B454-630DEB0E7240}">
      <dgm:prSet/>
      <dgm:spPr/>
      <dgm:t>
        <a:bodyPr/>
        <a:lstStyle/>
        <a:p>
          <a:endParaRPr lang="en-GB"/>
        </a:p>
      </dgm:t>
    </dgm:pt>
    <dgm:pt modelId="{377EEAF5-F649-8442-A409-768FD11CAB86}" type="sibTrans" cxnId="{E3A31434-9A4D-F34B-B454-630DEB0E7240}">
      <dgm:prSet/>
      <dgm:spPr/>
      <dgm:t>
        <a:bodyPr/>
        <a:lstStyle/>
        <a:p>
          <a:endParaRPr lang="en-GB"/>
        </a:p>
      </dgm:t>
    </dgm:pt>
    <dgm:pt modelId="{65B58710-AB9D-2D44-AD6C-4283DDB61001}">
      <dgm:prSet/>
      <dgm:spPr/>
      <dgm:t>
        <a:bodyPr/>
        <a:lstStyle/>
        <a:p>
          <a:r>
            <a:rPr lang="en-GB" b="0" i="0" baseline="0"/>
            <a:t>Severe variant of pre-eclampsia</a:t>
          </a:r>
          <a:endParaRPr lang="en-GB"/>
        </a:p>
      </dgm:t>
    </dgm:pt>
    <dgm:pt modelId="{9A9A8232-F0EF-5243-BCEB-FF6C757986DB}" type="parTrans" cxnId="{8818BAB4-831C-C543-A5C7-A304D8670165}">
      <dgm:prSet/>
      <dgm:spPr/>
      <dgm:t>
        <a:bodyPr/>
        <a:lstStyle/>
        <a:p>
          <a:endParaRPr lang="en-GB"/>
        </a:p>
      </dgm:t>
    </dgm:pt>
    <dgm:pt modelId="{2ECB170E-CCA5-F140-8EB1-B5799D67ECBB}" type="sibTrans" cxnId="{8818BAB4-831C-C543-A5C7-A304D8670165}">
      <dgm:prSet/>
      <dgm:spPr/>
      <dgm:t>
        <a:bodyPr/>
        <a:lstStyle/>
        <a:p>
          <a:endParaRPr lang="en-GB"/>
        </a:p>
      </dgm:t>
    </dgm:pt>
    <dgm:pt modelId="{CA9E891F-91AD-C341-A89B-2E23B25D92AD}">
      <dgm:prSet/>
      <dgm:spPr/>
      <dgm:t>
        <a:bodyPr/>
        <a:lstStyle/>
        <a:p>
          <a:r>
            <a:rPr lang="en-GB" b="1" i="0" baseline="0" dirty="0">
              <a:solidFill>
                <a:srgbClr val="FF0000"/>
              </a:solidFill>
            </a:rPr>
            <a:t>H</a:t>
          </a:r>
          <a:r>
            <a:rPr lang="en-GB" b="0" i="0" baseline="0" dirty="0"/>
            <a:t>aemolysis, </a:t>
          </a:r>
          <a:r>
            <a:rPr lang="en-GB" b="1" i="0" baseline="0" dirty="0">
              <a:solidFill>
                <a:srgbClr val="FF0000"/>
              </a:solidFill>
            </a:rPr>
            <a:t>E</a:t>
          </a:r>
          <a:r>
            <a:rPr lang="en-GB" b="0" i="0" baseline="0" dirty="0"/>
            <a:t>levated </a:t>
          </a:r>
          <a:r>
            <a:rPr lang="en-GB" b="1" i="0" baseline="0" dirty="0">
              <a:solidFill>
                <a:srgbClr val="FF0000"/>
              </a:solidFill>
            </a:rPr>
            <a:t>L</a:t>
          </a:r>
          <a:r>
            <a:rPr lang="en-GB" b="0" i="0" baseline="0" dirty="0"/>
            <a:t>iver Enzymes, </a:t>
          </a:r>
          <a:r>
            <a:rPr lang="en-GB" b="1" i="0" baseline="0" dirty="0">
              <a:solidFill>
                <a:srgbClr val="FF0000"/>
              </a:solidFill>
            </a:rPr>
            <a:t>L</a:t>
          </a:r>
          <a:r>
            <a:rPr lang="en-GB" b="0" i="0" baseline="0" dirty="0"/>
            <a:t>ow </a:t>
          </a:r>
          <a:r>
            <a:rPr lang="en-GB" b="1" i="0" baseline="0" dirty="0">
              <a:solidFill>
                <a:srgbClr val="FF0000"/>
              </a:solidFill>
            </a:rPr>
            <a:t>P</a:t>
          </a:r>
          <a:r>
            <a:rPr lang="en-GB" b="0" i="0" baseline="0" dirty="0"/>
            <a:t>latelets</a:t>
          </a:r>
          <a:endParaRPr lang="en-GB" dirty="0"/>
        </a:p>
      </dgm:t>
    </dgm:pt>
    <dgm:pt modelId="{01CF5C51-2B8B-CA4C-B766-C5882D6CBDB1}" type="parTrans" cxnId="{F173AD6E-BEC0-A641-892F-B07E19AB064D}">
      <dgm:prSet/>
      <dgm:spPr/>
      <dgm:t>
        <a:bodyPr/>
        <a:lstStyle/>
        <a:p>
          <a:endParaRPr lang="en-GB"/>
        </a:p>
      </dgm:t>
    </dgm:pt>
    <dgm:pt modelId="{B6326EDD-D6CD-C249-B488-4595D29970B5}" type="sibTrans" cxnId="{F173AD6E-BEC0-A641-892F-B07E19AB064D}">
      <dgm:prSet/>
      <dgm:spPr/>
      <dgm:t>
        <a:bodyPr/>
        <a:lstStyle/>
        <a:p>
          <a:endParaRPr lang="en-GB"/>
        </a:p>
      </dgm:t>
    </dgm:pt>
    <dgm:pt modelId="{2C0E5BD5-429E-1040-9F27-401178967755}">
      <dgm:prSet/>
      <dgm:spPr/>
      <dgm:t>
        <a:bodyPr/>
        <a:lstStyle/>
        <a:p>
          <a:r>
            <a:rPr lang="en-GB" b="0" i="0" baseline="0"/>
            <a:t>Liver enzymes usually rise first, leading to a drop in platelets and then haemolysis</a:t>
          </a:r>
          <a:endParaRPr lang="en-GB"/>
        </a:p>
      </dgm:t>
    </dgm:pt>
    <dgm:pt modelId="{9AD54C8A-553D-2B49-9770-1C21A310CFD6}" type="parTrans" cxnId="{5C928092-0B86-3342-A5F9-ED0F1EC20636}">
      <dgm:prSet/>
      <dgm:spPr/>
      <dgm:t>
        <a:bodyPr/>
        <a:lstStyle/>
        <a:p>
          <a:endParaRPr lang="en-GB"/>
        </a:p>
      </dgm:t>
    </dgm:pt>
    <dgm:pt modelId="{A8CEDA10-DCEA-204D-BF11-A38C7CFDA0F1}" type="sibTrans" cxnId="{5C928092-0B86-3342-A5F9-ED0F1EC20636}">
      <dgm:prSet/>
      <dgm:spPr/>
      <dgm:t>
        <a:bodyPr/>
        <a:lstStyle/>
        <a:p>
          <a:endParaRPr lang="en-GB"/>
        </a:p>
      </dgm:t>
    </dgm:pt>
    <dgm:pt modelId="{02286109-E42C-764B-9D17-3911F5722B74}">
      <dgm:prSet/>
      <dgm:spPr/>
      <dgm:t>
        <a:bodyPr/>
        <a:lstStyle/>
        <a:p>
          <a:r>
            <a:rPr lang="en-GB" b="0" i="0" baseline="0"/>
            <a:t>Symptoms: RUQ pain, N&amp;V, dark urine</a:t>
          </a:r>
          <a:endParaRPr lang="en-GB"/>
        </a:p>
      </dgm:t>
    </dgm:pt>
    <dgm:pt modelId="{14272082-B600-8246-8EF5-B8EC75709A9B}" type="parTrans" cxnId="{DCBC52C3-F3DB-B94B-89C1-957E7A185A31}">
      <dgm:prSet/>
      <dgm:spPr/>
      <dgm:t>
        <a:bodyPr/>
        <a:lstStyle/>
        <a:p>
          <a:endParaRPr lang="en-GB"/>
        </a:p>
      </dgm:t>
    </dgm:pt>
    <dgm:pt modelId="{CAA04B08-53D2-494B-8342-D832245AA6FA}" type="sibTrans" cxnId="{DCBC52C3-F3DB-B94B-89C1-957E7A185A31}">
      <dgm:prSet/>
      <dgm:spPr/>
      <dgm:t>
        <a:bodyPr/>
        <a:lstStyle/>
        <a:p>
          <a:endParaRPr lang="en-GB"/>
        </a:p>
      </dgm:t>
    </dgm:pt>
    <dgm:pt modelId="{D172A99B-0842-2B48-8F2B-BEA2D78BE846}">
      <dgm:prSet/>
      <dgm:spPr/>
      <dgm:t>
        <a:bodyPr/>
        <a:lstStyle/>
        <a:p>
          <a:r>
            <a:rPr lang="en-GB" b="0" i="0" baseline="0" dirty="0"/>
            <a:t>Treatment: </a:t>
          </a:r>
          <a:r>
            <a:rPr lang="en-GB" b="0" i="0" baseline="0" dirty="0">
              <a:solidFill>
                <a:srgbClr val="FF0000"/>
              </a:solidFill>
            </a:rPr>
            <a:t>Immediate delivery</a:t>
          </a:r>
          <a:endParaRPr lang="en-GB" dirty="0">
            <a:solidFill>
              <a:srgbClr val="FF0000"/>
            </a:solidFill>
          </a:endParaRPr>
        </a:p>
      </dgm:t>
    </dgm:pt>
    <dgm:pt modelId="{C7CAFBE1-3D8A-1047-A47F-DEBDCE2C0250}" type="parTrans" cxnId="{564D2A98-23ED-E446-B952-A9755FC03E2D}">
      <dgm:prSet/>
      <dgm:spPr/>
      <dgm:t>
        <a:bodyPr/>
        <a:lstStyle/>
        <a:p>
          <a:endParaRPr lang="en-GB"/>
        </a:p>
      </dgm:t>
    </dgm:pt>
    <dgm:pt modelId="{8ADD172E-98D8-4E4E-B997-E357069699DD}" type="sibTrans" cxnId="{564D2A98-23ED-E446-B952-A9755FC03E2D}">
      <dgm:prSet/>
      <dgm:spPr/>
      <dgm:t>
        <a:bodyPr/>
        <a:lstStyle/>
        <a:p>
          <a:endParaRPr lang="en-GB"/>
        </a:p>
      </dgm:t>
    </dgm:pt>
    <dgm:pt modelId="{86FC6BAE-E2D6-4847-92BA-294B1DA34CBD}">
      <dgm:prSet/>
      <dgm:spPr/>
      <dgm:t>
        <a:bodyPr/>
        <a:lstStyle/>
        <a:p>
          <a:r>
            <a:rPr lang="en-GB" b="0" i="0" baseline="0"/>
            <a:t>Eclampsia</a:t>
          </a:r>
          <a:endParaRPr lang="en-GB"/>
        </a:p>
      </dgm:t>
    </dgm:pt>
    <dgm:pt modelId="{94E62816-A43F-1846-8FEE-DEBAB12BC05C}" type="parTrans" cxnId="{2C520D66-9088-2B4B-8E26-53F44C63DFEF}">
      <dgm:prSet/>
      <dgm:spPr/>
      <dgm:t>
        <a:bodyPr/>
        <a:lstStyle/>
        <a:p>
          <a:endParaRPr lang="en-GB"/>
        </a:p>
      </dgm:t>
    </dgm:pt>
    <dgm:pt modelId="{0DF94301-8BBF-4F43-9CFF-0D6636F49519}" type="sibTrans" cxnId="{2C520D66-9088-2B4B-8E26-53F44C63DFEF}">
      <dgm:prSet/>
      <dgm:spPr/>
      <dgm:t>
        <a:bodyPr/>
        <a:lstStyle/>
        <a:p>
          <a:endParaRPr lang="en-GB"/>
        </a:p>
      </dgm:t>
    </dgm:pt>
    <dgm:pt modelId="{64D264D5-3AA0-604C-9306-3E2D52C576CA}">
      <dgm:prSet/>
      <dgm:spPr/>
      <dgm:t>
        <a:bodyPr/>
        <a:lstStyle/>
        <a:p>
          <a:r>
            <a:rPr lang="en-GB" b="0" i="0" baseline="0" dirty="0"/>
            <a:t>Pre-eclampsia + </a:t>
          </a:r>
          <a:r>
            <a:rPr lang="en-GB" b="0" i="0" baseline="0" dirty="0">
              <a:solidFill>
                <a:srgbClr val="FF0000"/>
              </a:solidFill>
            </a:rPr>
            <a:t>tonic-</a:t>
          </a:r>
          <a:r>
            <a:rPr lang="en-GB" b="0" i="0" baseline="0" dirty="0" err="1">
              <a:solidFill>
                <a:srgbClr val="FF0000"/>
              </a:solidFill>
            </a:rPr>
            <a:t>clonic</a:t>
          </a:r>
          <a:r>
            <a:rPr lang="en-GB" b="0" i="0" baseline="0" dirty="0">
              <a:solidFill>
                <a:srgbClr val="FF0000"/>
              </a:solidFill>
            </a:rPr>
            <a:t> seizures</a:t>
          </a:r>
          <a:endParaRPr lang="en-GB" dirty="0">
            <a:solidFill>
              <a:srgbClr val="FF0000"/>
            </a:solidFill>
          </a:endParaRPr>
        </a:p>
      </dgm:t>
    </dgm:pt>
    <dgm:pt modelId="{1414FD73-CEB1-0549-B5C3-6566602289E1}" type="parTrans" cxnId="{43DA142C-E3C9-734F-A487-A4B4F3F4FC9F}">
      <dgm:prSet/>
      <dgm:spPr/>
      <dgm:t>
        <a:bodyPr/>
        <a:lstStyle/>
        <a:p>
          <a:endParaRPr lang="en-GB"/>
        </a:p>
      </dgm:t>
    </dgm:pt>
    <dgm:pt modelId="{D2B5F25D-57A5-DB4B-92FA-B0263DD2F24A}" type="sibTrans" cxnId="{43DA142C-E3C9-734F-A487-A4B4F3F4FC9F}">
      <dgm:prSet/>
      <dgm:spPr/>
      <dgm:t>
        <a:bodyPr/>
        <a:lstStyle/>
        <a:p>
          <a:endParaRPr lang="en-GB"/>
        </a:p>
      </dgm:t>
    </dgm:pt>
    <dgm:pt modelId="{9DD2169E-F0FF-EE4E-83B7-9B7FE65E445F}">
      <dgm:prSet/>
      <dgm:spPr/>
      <dgm:t>
        <a:bodyPr/>
        <a:lstStyle/>
        <a:p>
          <a:r>
            <a:rPr lang="en-GB" b="1" i="0" baseline="0" dirty="0">
              <a:solidFill>
                <a:srgbClr val="FF0000"/>
              </a:solidFill>
            </a:rPr>
            <a:t>OBSTETRIC EMERGENCY</a:t>
          </a:r>
          <a:endParaRPr lang="en-GB" b="1" dirty="0">
            <a:solidFill>
              <a:srgbClr val="FF0000"/>
            </a:solidFill>
          </a:endParaRPr>
        </a:p>
      </dgm:t>
    </dgm:pt>
    <dgm:pt modelId="{0D134859-9860-8E41-8365-D2CB3DD3030A}" type="parTrans" cxnId="{9A97DF9E-BD6D-FB4F-9B49-A1998B1B7B18}">
      <dgm:prSet/>
      <dgm:spPr/>
      <dgm:t>
        <a:bodyPr/>
        <a:lstStyle/>
        <a:p>
          <a:endParaRPr lang="en-GB"/>
        </a:p>
      </dgm:t>
    </dgm:pt>
    <dgm:pt modelId="{0AF966B4-EA5F-794F-8CF7-1953C765FCB2}" type="sibTrans" cxnId="{9A97DF9E-BD6D-FB4F-9B49-A1998B1B7B18}">
      <dgm:prSet/>
      <dgm:spPr/>
      <dgm:t>
        <a:bodyPr/>
        <a:lstStyle/>
        <a:p>
          <a:endParaRPr lang="en-GB"/>
        </a:p>
      </dgm:t>
    </dgm:pt>
    <dgm:pt modelId="{68219C7C-51D2-714A-9072-0A20F7429DF7}">
      <dgm:prSet/>
      <dgm:spPr/>
      <dgm:t>
        <a:bodyPr/>
        <a:lstStyle/>
        <a:p>
          <a:r>
            <a:rPr lang="en-GB" b="0" i="0" baseline="0" dirty="0"/>
            <a:t>Treatment: Call for senior help!</a:t>
          </a:r>
          <a:endParaRPr lang="en-GB" dirty="0"/>
        </a:p>
      </dgm:t>
    </dgm:pt>
    <dgm:pt modelId="{F68C07C9-7E42-8E4B-B16A-15F9EEFF87DB}" type="parTrans" cxnId="{87F28095-F308-A24E-BA9A-F66A7D455A59}">
      <dgm:prSet/>
      <dgm:spPr/>
      <dgm:t>
        <a:bodyPr/>
        <a:lstStyle/>
        <a:p>
          <a:endParaRPr lang="en-GB"/>
        </a:p>
      </dgm:t>
    </dgm:pt>
    <dgm:pt modelId="{FED6DF64-C818-F34F-9D0C-81945C42127A}" type="sibTrans" cxnId="{87F28095-F308-A24E-BA9A-F66A7D455A59}">
      <dgm:prSet/>
      <dgm:spPr/>
      <dgm:t>
        <a:bodyPr/>
        <a:lstStyle/>
        <a:p>
          <a:endParaRPr lang="en-GB"/>
        </a:p>
      </dgm:t>
    </dgm:pt>
    <dgm:pt modelId="{22508B99-2C73-F542-98D2-88182060E453}">
      <dgm:prSet/>
      <dgm:spPr/>
      <dgm:t>
        <a:bodyPr/>
        <a:lstStyle/>
        <a:p>
          <a:r>
            <a:rPr lang="en-GB" b="0" i="0" baseline="0"/>
            <a:t>ABCDE</a:t>
          </a:r>
          <a:endParaRPr lang="en-GB"/>
        </a:p>
      </dgm:t>
    </dgm:pt>
    <dgm:pt modelId="{2CAA46FB-DE7D-A54C-BCF0-E37D26866AE3}" type="parTrans" cxnId="{BFD4D574-5A0C-A142-8E40-747EB1638071}">
      <dgm:prSet/>
      <dgm:spPr/>
      <dgm:t>
        <a:bodyPr/>
        <a:lstStyle/>
        <a:p>
          <a:endParaRPr lang="en-GB"/>
        </a:p>
      </dgm:t>
    </dgm:pt>
    <dgm:pt modelId="{987B37A1-9422-BE40-83AB-646C4216EA31}" type="sibTrans" cxnId="{BFD4D574-5A0C-A142-8E40-747EB1638071}">
      <dgm:prSet/>
      <dgm:spPr/>
      <dgm:t>
        <a:bodyPr/>
        <a:lstStyle/>
        <a:p>
          <a:endParaRPr lang="en-GB"/>
        </a:p>
      </dgm:t>
    </dgm:pt>
    <dgm:pt modelId="{68D32ADA-1F2E-3147-9600-4BAD1F9D0DC8}">
      <dgm:prSet/>
      <dgm:spPr/>
      <dgm:t>
        <a:bodyPr/>
        <a:lstStyle/>
        <a:p>
          <a:r>
            <a:rPr lang="en-GB" b="0" i="0" baseline="0" dirty="0">
              <a:solidFill>
                <a:srgbClr val="FF0000"/>
              </a:solidFill>
            </a:rPr>
            <a:t>IV MgSO4 </a:t>
          </a:r>
          <a:r>
            <a:rPr lang="en-GB" b="0" i="0" baseline="0" dirty="0"/>
            <a:t>for prevention of further seizures (keep </a:t>
          </a:r>
          <a:r>
            <a:rPr lang="en-GB" b="0" i="0" baseline="0" dirty="0">
              <a:solidFill>
                <a:srgbClr val="FF0000"/>
              </a:solidFill>
            </a:rPr>
            <a:t>calcium gluconate </a:t>
          </a:r>
          <a:r>
            <a:rPr lang="en-GB" b="0" i="0" baseline="0" dirty="0"/>
            <a:t>nearby!)</a:t>
          </a:r>
          <a:endParaRPr lang="en-GB" dirty="0"/>
        </a:p>
      </dgm:t>
    </dgm:pt>
    <dgm:pt modelId="{4D035234-B58A-274A-BEFC-D4389AF5001E}" type="parTrans" cxnId="{5324CC27-6164-3045-9C47-067A6240D808}">
      <dgm:prSet/>
      <dgm:spPr/>
      <dgm:t>
        <a:bodyPr/>
        <a:lstStyle/>
        <a:p>
          <a:endParaRPr lang="en-GB"/>
        </a:p>
      </dgm:t>
    </dgm:pt>
    <dgm:pt modelId="{442CDC37-42C7-6E41-A242-4A58DF40F496}" type="sibTrans" cxnId="{5324CC27-6164-3045-9C47-067A6240D808}">
      <dgm:prSet/>
      <dgm:spPr/>
      <dgm:t>
        <a:bodyPr/>
        <a:lstStyle/>
        <a:p>
          <a:endParaRPr lang="en-GB"/>
        </a:p>
      </dgm:t>
    </dgm:pt>
    <dgm:pt modelId="{2A1038CE-102F-2B47-B965-5CAEBE3E4EF1}">
      <dgm:prSet/>
      <dgm:spPr/>
      <dgm:t>
        <a:bodyPr/>
        <a:lstStyle/>
        <a:p>
          <a:r>
            <a:rPr lang="en-GB" b="0" i="0" baseline="0" dirty="0"/>
            <a:t>Give </a:t>
          </a:r>
          <a:r>
            <a:rPr lang="en-GB" b="0" i="0" baseline="0" dirty="0">
              <a:solidFill>
                <a:srgbClr val="FF0000"/>
              </a:solidFill>
            </a:rPr>
            <a:t>diazepam</a:t>
          </a:r>
          <a:r>
            <a:rPr lang="en-GB" b="0" i="0" baseline="0" dirty="0"/>
            <a:t> if repeated seizures</a:t>
          </a:r>
          <a:endParaRPr lang="en-GB" dirty="0"/>
        </a:p>
      </dgm:t>
    </dgm:pt>
    <dgm:pt modelId="{81568539-CA61-1C4B-AB16-F0128D3C60BF}" type="parTrans" cxnId="{C7C58AC9-7885-BA46-A9DE-799136D8E098}">
      <dgm:prSet/>
      <dgm:spPr/>
      <dgm:t>
        <a:bodyPr/>
        <a:lstStyle/>
        <a:p>
          <a:endParaRPr lang="en-GB"/>
        </a:p>
      </dgm:t>
    </dgm:pt>
    <dgm:pt modelId="{4DA90CC0-7E50-6F45-B17E-9C325A5883CC}" type="sibTrans" cxnId="{C7C58AC9-7885-BA46-A9DE-799136D8E098}">
      <dgm:prSet/>
      <dgm:spPr/>
      <dgm:t>
        <a:bodyPr/>
        <a:lstStyle/>
        <a:p>
          <a:endParaRPr lang="en-GB"/>
        </a:p>
      </dgm:t>
    </dgm:pt>
    <dgm:pt modelId="{57F74F5E-EAEC-F743-9957-11FFF13BCB1F}">
      <dgm:prSet/>
      <dgm:spPr/>
      <dgm:t>
        <a:bodyPr/>
        <a:lstStyle/>
        <a:p>
          <a:r>
            <a:rPr lang="en-GB" b="0" i="0" baseline="0"/>
            <a:t>Monitor fluid balance</a:t>
          </a:r>
          <a:endParaRPr lang="en-GB"/>
        </a:p>
      </dgm:t>
    </dgm:pt>
    <dgm:pt modelId="{D9BB942C-9CF6-A949-80B6-F3909AD6204D}" type="parTrans" cxnId="{AF33A085-97E7-D14C-BE67-F59AE26A5697}">
      <dgm:prSet/>
      <dgm:spPr/>
      <dgm:t>
        <a:bodyPr/>
        <a:lstStyle/>
        <a:p>
          <a:endParaRPr lang="en-GB"/>
        </a:p>
      </dgm:t>
    </dgm:pt>
    <dgm:pt modelId="{CCBBD859-8C85-604E-9C86-73EFC1ECDFCC}" type="sibTrans" cxnId="{AF33A085-97E7-D14C-BE67-F59AE26A5697}">
      <dgm:prSet/>
      <dgm:spPr/>
      <dgm:t>
        <a:bodyPr/>
        <a:lstStyle/>
        <a:p>
          <a:endParaRPr lang="en-GB"/>
        </a:p>
      </dgm:t>
    </dgm:pt>
    <dgm:pt modelId="{CFA93B15-9BBF-EF45-9ADF-7C27E6FD9D8B}">
      <dgm:prSet/>
      <dgm:spPr/>
      <dgm:t>
        <a:bodyPr/>
        <a:lstStyle/>
        <a:p>
          <a:r>
            <a:rPr lang="en-GB" b="0" i="0" baseline="0" dirty="0">
              <a:solidFill>
                <a:srgbClr val="FF0000"/>
              </a:solidFill>
            </a:rPr>
            <a:t>Immediate delivery </a:t>
          </a:r>
          <a:r>
            <a:rPr lang="en-GB" b="0" i="0" baseline="0" dirty="0"/>
            <a:t>once mother is stable</a:t>
          </a:r>
          <a:endParaRPr lang="en-GB" dirty="0"/>
        </a:p>
      </dgm:t>
    </dgm:pt>
    <dgm:pt modelId="{DBB6F7D9-F5F1-9941-AABE-141403B10863}" type="parTrans" cxnId="{3B9D3A87-DFE1-1648-B8E7-E3231598E93C}">
      <dgm:prSet/>
      <dgm:spPr/>
      <dgm:t>
        <a:bodyPr/>
        <a:lstStyle/>
        <a:p>
          <a:endParaRPr lang="en-GB"/>
        </a:p>
      </dgm:t>
    </dgm:pt>
    <dgm:pt modelId="{CF8B920A-B197-5E4D-8F6C-D7430F91EB69}" type="sibTrans" cxnId="{3B9D3A87-DFE1-1648-B8E7-E3231598E93C}">
      <dgm:prSet/>
      <dgm:spPr/>
      <dgm:t>
        <a:bodyPr/>
        <a:lstStyle/>
        <a:p>
          <a:endParaRPr lang="en-GB"/>
        </a:p>
      </dgm:t>
    </dgm:pt>
    <dgm:pt modelId="{8FEE74CA-BDF6-0D41-9C0C-60DEF8D52444}" type="pres">
      <dgm:prSet presAssocID="{EE16A900-4D1B-1941-A274-8BFABED99E58}" presName="Name0" presStyleCnt="0">
        <dgm:presLayoutVars>
          <dgm:dir/>
          <dgm:animLvl val="lvl"/>
          <dgm:resizeHandles val="exact"/>
        </dgm:presLayoutVars>
      </dgm:prSet>
      <dgm:spPr/>
    </dgm:pt>
    <dgm:pt modelId="{466BED65-B2E9-394A-B1D0-33CB9200BCF4}" type="pres">
      <dgm:prSet presAssocID="{8EB8021A-E330-7043-9BB3-F07E5813EC57}" presName="composite" presStyleCnt="0"/>
      <dgm:spPr/>
    </dgm:pt>
    <dgm:pt modelId="{7D350631-78DF-CA43-A489-DF23191CA5D3}" type="pres">
      <dgm:prSet presAssocID="{8EB8021A-E330-7043-9BB3-F07E5813EC57}" presName="parTx" presStyleLbl="alignNode1" presStyleIdx="0" presStyleCnt="2">
        <dgm:presLayoutVars>
          <dgm:chMax val="0"/>
          <dgm:chPref val="0"/>
          <dgm:bulletEnabled val="1"/>
        </dgm:presLayoutVars>
      </dgm:prSet>
      <dgm:spPr/>
    </dgm:pt>
    <dgm:pt modelId="{1866600D-ACA9-0F4C-9493-11143848F008}" type="pres">
      <dgm:prSet presAssocID="{8EB8021A-E330-7043-9BB3-F07E5813EC57}" presName="desTx" presStyleLbl="alignAccFollowNode1" presStyleIdx="0" presStyleCnt="2">
        <dgm:presLayoutVars>
          <dgm:bulletEnabled val="1"/>
        </dgm:presLayoutVars>
      </dgm:prSet>
      <dgm:spPr/>
    </dgm:pt>
    <dgm:pt modelId="{6DBF3F34-B229-D749-9D45-3AF27FA5256F}" type="pres">
      <dgm:prSet presAssocID="{377EEAF5-F649-8442-A409-768FD11CAB86}" presName="space" presStyleCnt="0"/>
      <dgm:spPr/>
    </dgm:pt>
    <dgm:pt modelId="{CEF9E598-A8DF-D64F-9B86-A323C2738FB1}" type="pres">
      <dgm:prSet presAssocID="{86FC6BAE-E2D6-4847-92BA-294B1DA34CBD}" presName="composite" presStyleCnt="0"/>
      <dgm:spPr/>
    </dgm:pt>
    <dgm:pt modelId="{F0B3CE11-CBA4-EE49-B788-3BAAD54377A9}" type="pres">
      <dgm:prSet presAssocID="{86FC6BAE-E2D6-4847-92BA-294B1DA34CBD}" presName="parTx" presStyleLbl="alignNode1" presStyleIdx="1" presStyleCnt="2">
        <dgm:presLayoutVars>
          <dgm:chMax val="0"/>
          <dgm:chPref val="0"/>
          <dgm:bulletEnabled val="1"/>
        </dgm:presLayoutVars>
      </dgm:prSet>
      <dgm:spPr/>
    </dgm:pt>
    <dgm:pt modelId="{C8FBC2E2-2E99-A540-A9FB-328424B84DEF}" type="pres">
      <dgm:prSet presAssocID="{86FC6BAE-E2D6-4847-92BA-294B1DA34CBD}" presName="desTx" presStyleLbl="alignAccFollowNode1" presStyleIdx="1" presStyleCnt="2">
        <dgm:presLayoutVars>
          <dgm:bulletEnabled val="1"/>
        </dgm:presLayoutVars>
      </dgm:prSet>
      <dgm:spPr/>
    </dgm:pt>
  </dgm:ptLst>
  <dgm:cxnLst>
    <dgm:cxn modelId="{5AB84D01-63C9-0F4C-ACB1-2B61F8F51797}" type="presOf" srcId="{65B58710-AB9D-2D44-AD6C-4283DDB61001}" destId="{1866600D-ACA9-0F4C-9493-11143848F008}" srcOrd="0" destOrd="0" presId="urn:microsoft.com/office/officeart/2005/8/layout/hList1"/>
    <dgm:cxn modelId="{7B060A25-D77B-E445-9EDF-1FD4CDCAE877}" type="presOf" srcId="{22508B99-2C73-F542-98D2-88182060E453}" destId="{C8FBC2E2-2E99-A540-A9FB-328424B84DEF}" srcOrd="0" destOrd="3" presId="urn:microsoft.com/office/officeart/2005/8/layout/hList1"/>
    <dgm:cxn modelId="{5324CC27-6164-3045-9C47-067A6240D808}" srcId="{86FC6BAE-E2D6-4847-92BA-294B1DA34CBD}" destId="{68D32ADA-1F2E-3147-9600-4BAD1F9D0DC8}" srcOrd="4" destOrd="0" parTransId="{4D035234-B58A-274A-BEFC-D4389AF5001E}" sibTransId="{442CDC37-42C7-6E41-A242-4A58DF40F496}"/>
    <dgm:cxn modelId="{43DA142C-E3C9-734F-A487-A4B4F3F4FC9F}" srcId="{86FC6BAE-E2D6-4847-92BA-294B1DA34CBD}" destId="{64D264D5-3AA0-604C-9306-3E2D52C576CA}" srcOrd="0" destOrd="0" parTransId="{1414FD73-CEB1-0549-B5C3-6566602289E1}" sibTransId="{D2B5F25D-57A5-DB4B-92FA-B0263DD2F24A}"/>
    <dgm:cxn modelId="{E3A31434-9A4D-F34B-B454-630DEB0E7240}" srcId="{EE16A900-4D1B-1941-A274-8BFABED99E58}" destId="{8EB8021A-E330-7043-9BB3-F07E5813EC57}" srcOrd="0" destOrd="0" parTransId="{88A372E0-AD92-3340-A9F4-48FF6EB5281C}" sibTransId="{377EEAF5-F649-8442-A409-768FD11CAB86}"/>
    <dgm:cxn modelId="{F0ED3143-CCBA-694F-8C33-62BE9ED5A59F}" type="presOf" srcId="{02286109-E42C-764B-9D17-3911F5722B74}" destId="{1866600D-ACA9-0F4C-9493-11143848F008}" srcOrd="0" destOrd="3" presId="urn:microsoft.com/office/officeart/2005/8/layout/hList1"/>
    <dgm:cxn modelId="{F9CEBB49-8225-8C49-9FAF-0EE0912BB959}" type="presOf" srcId="{EE16A900-4D1B-1941-A274-8BFABED99E58}" destId="{8FEE74CA-BDF6-0D41-9C0C-60DEF8D52444}" srcOrd="0" destOrd="0" presId="urn:microsoft.com/office/officeart/2005/8/layout/hList1"/>
    <dgm:cxn modelId="{0FDFC35F-8080-1C4F-A08F-9E0E92C3C5C0}" type="presOf" srcId="{68219C7C-51D2-714A-9072-0A20F7429DF7}" destId="{C8FBC2E2-2E99-A540-A9FB-328424B84DEF}" srcOrd="0" destOrd="2" presId="urn:microsoft.com/office/officeart/2005/8/layout/hList1"/>
    <dgm:cxn modelId="{9B792D63-33CD-244D-8F50-7150930B96D9}" type="presOf" srcId="{57F74F5E-EAEC-F743-9957-11FFF13BCB1F}" destId="{C8FBC2E2-2E99-A540-A9FB-328424B84DEF}" srcOrd="0" destOrd="6" presId="urn:microsoft.com/office/officeart/2005/8/layout/hList1"/>
    <dgm:cxn modelId="{2C520D66-9088-2B4B-8E26-53F44C63DFEF}" srcId="{EE16A900-4D1B-1941-A274-8BFABED99E58}" destId="{86FC6BAE-E2D6-4847-92BA-294B1DA34CBD}" srcOrd="1" destOrd="0" parTransId="{94E62816-A43F-1846-8FEE-DEBAB12BC05C}" sibTransId="{0DF94301-8BBF-4F43-9CFF-0D6636F49519}"/>
    <dgm:cxn modelId="{9C88996B-B16C-E141-AA76-15588CC2E417}" type="presOf" srcId="{CA9E891F-91AD-C341-A89B-2E23B25D92AD}" destId="{1866600D-ACA9-0F4C-9493-11143848F008}" srcOrd="0" destOrd="1" presId="urn:microsoft.com/office/officeart/2005/8/layout/hList1"/>
    <dgm:cxn modelId="{F173AD6E-BEC0-A641-892F-B07E19AB064D}" srcId="{8EB8021A-E330-7043-9BB3-F07E5813EC57}" destId="{CA9E891F-91AD-C341-A89B-2E23B25D92AD}" srcOrd="1" destOrd="0" parTransId="{01CF5C51-2B8B-CA4C-B766-C5882D6CBDB1}" sibTransId="{B6326EDD-D6CD-C249-B488-4595D29970B5}"/>
    <dgm:cxn modelId="{F67CC474-648E-414A-8EA1-143C6CC7F6D1}" type="presOf" srcId="{8EB8021A-E330-7043-9BB3-F07E5813EC57}" destId="{7D350631-78DF-CA43-A489-DF23191CA5D3}" srcOrd="0" destOrd="0" presId="urn:microsoft.com/office/officeart/2005/8/layout/hList1"/>
    <dgm:cxn modelId="{BFD4D574-5A0C-A142-8E40-747EB1638071}" srcId="{86FC6BAE-E2D6-4847-92BA-294B1DA34CBD}" destId="{22508B99-2C73-F542-98D2-88182060E453}" srcOrd="3" destOrd="0" parTransId="{2CAA46FB-DE7D-A54C-BCF0-E37D26866AE3}" sibTransId="{987B37A1-9422-BE40-83AB-646C4216EA31}"/>
    <dgm:cxn modelId="{FBF32375-9967-B249-BB7E-E26AFAC1595C}" type="presOf" srcId="{68D32ADA-1F2E-3147-9600-4BAD1F9D0DC8}" destId="{C8FBC2E2-2E99-A540-A9FB-328424B84DEF}" srcOrd="0" destOrd="4" presId="urn:microsoft.com/office/officeart/2005/8/layout/hList1"/>
    <dgm:cxn modelId="{4718BC79-6C63-3B4C-AAE8-55411256893A}" type="presOf" srcId="{D172A99B-0842-2B48-8F2B-BEA2D78BE846}" destId="{1866600D-ACA9-0F4C-9493-11143848F008}" srcOrd="0" destOrd="4" presId="urn:microsoft.com/office/officeart/2005/8/layout/hList1"/>
    <dgm:cxn modelId="{AF33A085-97E7-D14C-BE67-F59AE26A5697}" srcId="{86FC6BAE-E2D6-4847-92BA-294B1DA34CBD}" destId="{57F74F5E-EAEC-F743-9957-11FFF13BCB1F}" srcOrd="6" destOrd="0" parTransId="{D9BB942C-9CF6-A949-80B6-F3909AD6204D}" sibTransId="{CCBBD859-8C85-604E-9C86-73EFC1ECDFCC}"/>
    <dgm:cxn modelId="{7F050987-AA5F-BE48-873F-F97B1A8FCA69}" type="presOf" srcId="{9DD2169E-F0FF-EE4E-83B7-9B7FE65E445F}" destId="{C8FBC2E2-2E99-A540-A9FB-328424B84DEF}" srcOrd="0" destOrd="1" presId="urn:microsoft.com/office/officeart/2005/8/layout/hList1"/>
    <dgm:cxn modelId="{3B9D3A87-DFE1-1648-B8E7-E3231598E93C}" srcId="{86FC6BAE-E2D6-4847-92BA-294B1DA34CBD}" destId="{CFA93B15-9BBF-EF45-9ADF-7C27E6FD9D8B}" srcOrd="7" destOrd="0" parTransId="{DBB6F7D9-F5F1-9941-AABE-141403B10863}" sibTransId="{CF8B920A-B197-5E4D-8F6C-D7430F91EB69}"/>
    <dgm:cxn modelId="{DCA3B78B-5B5C-B946-9079-4426BA9849C2}" type="presOf" srcId="{86FC6BAE-E2D6-4847-92BA-294B1DA34CBD}" destId="{F0B3CE11-CBA4-EE49-B788-3BAAD54377A9}" srcOrd="0" destOrd="0" presId="urn:microsoft.com/office/officeart/2005/8/layout/hList1"/>
    <dgm:cxn modelId="{5C928092-0B86-3342-A5F9-ED0F1EC20636}" srcId="{8EB8021A-E330-7043-9BB3-F07E5813EC57}" destId="{2C0E5BD5-429E-1040-9F27-401178967755}" srcOrd="2" destOrd="0" parTransId="{9AD54C8A-553D-2B49-9770-1C21A310CFD6}" sibTransId="{A8CEDA10-DCEA-204D-BF11-A38C7CFDA0F1}"/>
    <dgm:cxn modelId="{4C704893-614D-A840-8F22-D3CFAB4952D7}" type="presOf" srcId="{2A1038CE-102F-2B47-B965-5CAEBE3E4EF1}" destId="{C8FBC2E2-2E99-A540-A9FB-328424B84DEF}" srcOrd="0" destOrd="5" presId="urn:microsoft.com/office/officeart/2005/8/layout/hList1"/>
    <dgm:cxn modelId="{87F28095-F308-A24E-BA9A-F66A7D455A59}" srcId="{86FC6BAE-E2D6-4847-92BA-294B1DA34CBD}" destId="{68219C7C-51D2-714A-9072-0A20F7429DF7}" srcOrd="2" destOrd="0" parTransId="{F68C07C9-7E42-8E4B-B16A-15F9EEFF87DB}" sibTransId="{FED6DF64-C818-F34F-9D0C-81945C42127A}"/>
    <dgm:cxn modelId="{564D2A98-23ED-E446-B952-A9755FC03E2D}" srcId="{8EB8021A-E330-7043-9BB3-F07E5813EC57}" destId="{D172A99B-0842-2B48-8F2B-BEA2D78BE846}" srcOrd="4" destOrd="0" parTransId="{C7CAFBE1-3D8A-1047-A47F-DEBDCE2C0250}" sibTransId="{8ADD172E-98D8-4E4E-B997-E357069699DD}"/>
    <dgm:cxn modelId="{9A97DF9E-BD6D-FB4F-9B49-A1998B1B7B18}" srcId="{86FC6BAE-E2D6-4847-92BA-294B1DA34CBD}" destId="{9DD2169E-F0FF-EE4E-83B7-9B7FE65E445F}" srcOrd="1" destOrd="0" parTransId="{0D134859-9860-8E41-8365-D2CB3DD3030A}" sibTransId="{0AF966B4-EA5F-794F-8CF7-1953C765FCB2}"/>
    <dgm:cxn modelId="{8818BAB4-831C-C543-A5C7-A304D8670165}" srcId="{8EB8021A-E330-7043-9BB3-F07E5813EC57}" destId="{65B58710-AB9D-2D44-AD6C-4283DDB61001}" srcOrd="0" destOrd="0" parTransId="{9A9A8232-F0EF-5243-BCEB-FF6C757986DB}" sibTransId="{2ECB170E-CCA5-F140-8EB1-B5799D67ECBB}"/>
    <dgm:cxn modelId="{6D37C4B5-2BD4-C64D-987B-4BB5481F27E8}" type="presOf" srcId="{2C0E5BD5-429E-1040-9F27-401178967755}" destId="{1866600D-ACA9-0F4C-9493-11143848F008}" srcOrd="0" destOrd="2" presId="urn:microsoft.com/office/officeart/2005/8/layout/hList1"/>
    <dgm:cxn modelId="{DCBC52C3-F3DB-B94B-89C1-957E7A185A31}" srcId="{8EB8021A-E330-7043-9BB3-F07E5813EC57}" destId="{02286109-E42C-764B-9D17-3911F5722B74}" srcOrd="3" destOrd="0" parTransId="{14272082-B600-8246-8EF5-B8EC75709A9B}" sibTransId="{CAA04B08-53D2-494B-8342-D832245AA6FA}"/>
    <dgm:cxn modelId="{C7C58AC9-7885-BA46-A9DE-799136D8E098}" srcId="{86FC6BAE-E2D6-4847-92BA-294B1DA34CBD}" destId="{2A1038CE-102F-2B47-B965-5CAEBE3E4EF1}" srcOrd="5" destOrd="0" parTransId="{81568539-CA61-1C4B-AB16-F0128D3C60BF}" sibTransId="{4DA90CC0-7E50-6F45-B17E-9C325A5883CC}"/>
    <dgm:cxn modelId="{FC1AD1F0-8586-5E4A-8D79-D902E1D99629}" type="presOf" srcId="{64D264D5-3AA0-604C-9306-3E2D52C576CA}" destId="{C8FBC2E2-2E99-A540-A9FB-328424B84DEF}" srcOrd="0" destOrd="0" presId="urn:microsoft.com/office/officeart/2005/8/layout/hList1"/>
    <dgm:cxn modelId="{328052F1-D1C8-E64B-97EC-224726932A36}" type="presOf" srcId="{CFA93B15-9BBF-EF45-9ADF-7C27E6FD9D8B}" destId="{C8FBC2E2-2E99-A540-A9FB-328424B84DEF}" srcOrd="0" destOrd="7" presId="urn:microsoft.com/office/officeart/2005/8/layout/hList1"/>
    <dgm:cxn modelId="{DCEFCF4B-DF53-9847-A883-97E9C28616D5}" type="presParOf" srcId="{8FEE74CA-BDF6-0D41-9C0C-60DEF8D52444}" destId="{466BED65-B2E9-394A-B1D0-33CB9200BCF4}" srcOrd="0" destOrd="0" presId="urn:microsoft.com/office/officeart/2005/8/layout/hList1"/>
    <dgm:cxn modelId="{1BDFDE7F-9796-234C-8457-CFEA62DA8C60}" type="presParOf" srcId="{466BED65-B2E9-394A-B1D0-33CB9200BCF4}" destId="{7D350631-78DF-CA43-A489-DF23191CA5D3}" srcOrd="0" destOrd="0" presId="urn:microsoft.com/office/officeart/2005/8/layout/hList1"/>
    <dgm:cxn modelId="{066E493A-B05F-B748-9541-750FC853E708}" type="presParOf" srcId="{466BED65-B2E9-394A-B1D0-33CB9200BCF4}" destId="{1866600D-ACA9-0F4C-9493-11143848F008}" srcOrd="1" destOrd="0" presId="urn:microsoft.com/office/officeart/2005/8/layout/hList1"/>
    <dgm:cxn modelId="{ED2DD918-3E55-A34B-869E-3BF65C70DF06}" type="presParOf" srcId="{8FEE74CA-BDF6-0D41-9C0C-60DEF8D52444}" destId="{6DBF3F34-B229-D749-9D45-3AF27FA5256F}" srcOrd="1" destOrd="0" presId="urn:microsoft.com/office/officeart/2005/8/layout/hList1"/>
    <dgm:cxn modelId="{DF66B223-01E6-1243-9651-47368FD7AAF5}" type="presParOf" srcId="{8FEE74CA-BDF6-0D41-9C0C-60DEF8D52444}" destId="{CEF9E598-A8DF-D64F-9B86-A323C2738FB1}" srcOrd="2" destOrd="0" presId="urn:microsoft.com/office/officeart/2005/8/layout/hList1"/>
    <dgm:cxn modelId="{D1508243-5F39-9345-B6D4-93BE8A9FDF2D}" type="presParOf" srcId="{CEF9E598-A8DF-D64F-9B86-A323C2738FB1}" destId="{F0B3CE11-CBA4-EE49-B788-3BAAD54377A9}" srcOrd="0" destOrd="0" presId="urn:microsoft.com/office/officeart/2005/8/layout/hList1"/>
    <dgm:cxn modelId="{EBC4369C-0D0F-F840-89B3-169B80BD576C}" type="presParOf" srcId="{CEF9E598-A8DF-D64F-9B86-A323C2738FB1}" destId="{C8FBC2E2-2E99-A540-A9FB-328424B84DE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A5F525-0294-4928-8384-40A774DAE5C3}" type="doc">
      <dgm:prSet loTypeId="urn:microsoft.com/office/officeart/2005/8/layout/hList1" loCatId="list" qsTypeId="urn:microsoft.com/office/officeart/2005/8/quickstyle/simple2" qsCatId="simple" csTypeId="urn:microsoft.com/office/officeart/2005/8/colors/colorful2" csCatId="colorful" phldr="1"/>
      <dgm:spPr/>
      <dgm:t>
        <a:bodyPr/>
        <a:lstStyle/>
        <a:p>
          <a:endParaRPr lang="en-US"/>
        </a:p>
      </dgm:t>
    </dgm:pt>
    <dgm:pt modelId="{BB37602C-62CE-46C6-883B-FB26AD0A6B98}">
      <dgm:prSet/>
      <dgm:spPr/>
      <dgm:t>
        <a:bodyPr/>
        <a:lstStyle/>
        <a:p>
          <a:r>
            <a:rPr lang="en-GB" dirty="0"/>
            <a:t>Cervical cancer:</a:t>
          </a:r>
          <a:endParaRPr lang="en-US" dirty="0"/>
        </a:p>
      </dgm:t>
    </dgm:pt>
    <dgm:pt modelId="{53C3D916-74E8-47AA-8FBF-18891B50E941}" type="parTrans" cxnId="{A51DD4CE-A384-4DA0-8877-AE4BAC14DFFB}">
      <dgm:prSet/>
      <dgm:spPr/>
      <dgm:t>
        <a:bodyPr/>
        <a:lstStyle/>
        <a:p>
          <a:endParaRPr lang="en-US"/>
        </a:p>
      </dgm:t>
    </dgm:pt>
    <dgm:pt modelId="{98851C10-35CA-482D-BA57-E3EFB9BE944F}" type="sibTrans" cxnId="{A51DD4CE-A384-4DA0-8877-AE4BAC14DFFB}">
      <dgm:prSet/>
      <dgm:spPr/>
      <dgm:t>
        <a:bodyPr/>
        <a:lstStyle/>
        <a:p>
          <a:endParaRPr lang="en-US"/>
        </a:p>
      </dgm:t>
    </dgm:pt>
    <dgm:pt modelId="{5736FA21-A3D7-4737-885D-4FD5E9F3E3D9}">
      <dgm:prSet/>
      <dgm:spPr/>
      <dgm:t>
        <a:bodyPr/>
        <a:lstStyle/>
        <a:p>
          <a:r>
            <a:rPr lang="en-GB" dirty="0"/>
            <a:t>Often caused by </a:t>
          </a:r>
          <a:r>
            <a:rPr lang="en-GB" dirty="0">
              <a:solidFill>
                <a:srgbClr val="FF0000"/>
              </a:solidFill>
            </a:rPr>
            <a:t>HPV 16 &amp; 18</a:t>
          </a:r>
          <a:endParaRPr lang="en-US" dirty="0">
            <a:solidFill>
              <a:srgbClr val="FF0000"/>
            </a:solidFill>
          </a:endParaRPr>
        </a:p>
      </dgm:t>
    </dgm:pt>
    <dgm:pt modelId="{5F61094E-3D25-4A13-89A9-7AA608E88737}" type="parTrans" cxnId="{8BE4485E-FCC5-49B4-AF37-2E1EDE735530}">
      <dgm:prSet/>
      <dgm:spPr/>
      <dgm:t>
        <a:bodyPr/>
        <a:lstStyle/>
        <a:p>
          <a:endParaRPr lang="en-US"/>
        </a:p>
      </dgm:t>
    </dgm:pt>
    <dgm:pt modelId="{2D291E2D-210B-41B4-949A-961F1C29F7D6}" type="sibTrans" cxnId="{8BE4485E-FCC5-49B4-AF37-2E1EDE735530}">
      <dgm:prSet/>
      <dgm:spPr/>
      <dgm:t>
        <a:bodyPr/>
        <a:lstStyle/>
        <a:p>
          <a:endParaRPr lang="en-US"/>
        </a:p>
      </dgm:t>
    </dgm:pt>
    <dgm:pt modelId="{E2962F97-7B07-4344-88A8-38BF6ECB0F9E}">
      <dgm:prSet/>
      <dgm:spPr/>
      <dgm:t>
        <a:bodyPr/>
        <a:lstStyle/>
        <a:p>
          <a:r>
            <a:rPr lang="en-GB" dirty="0"/>
            <a:t>Three yearly smears (screening)</a:t>
          </a:r>
          <a:endParaRPr lang="en-US" dirty="0"/>
        </a:p>
      </dgm:t>
    </dgm:pt>
    <dgm:pt modelId="{CA6DE77D-96A8-4370-BB73-8939EDD23817}" type="parTrans" cxnId="{5FE2CE59-9217-44FD-B87C-B085C21FA8F8}">
      <dgm:prSet/>
      <dgm:spPr/>
      <dgm:t>
        <a:bodyPr/>
        <a:lstStyle/>
        <a:p>
          <a:endParaRPr lang="en-US"/>
        </a:p>
      </dgm:t>
    </dgm:pt>
    <dgm:pt modelId="{2F70CD88-72E9-481C-901C-CD115383B66E}" type="sibTrans" cxnId="{5FE2CE59-9217-44FD-B87C-B085C21FA8F8}">
      <dgm:prSet/>
      <dgm:spPr/>
      <dgm:t>
        <a:bodyPr/>
        <a:lstStyle/>
        <a:p>
          <a:endParaRPr lang="en-US"/>
        </a:p>
      </dgm:t>
    </dgm:pt>
    <dgm:pt modelId="{FF345298-E39A-4747-9A80-EDAF99600FF9}">
      <dgm:prSet/>
      <dgm:spPr/>
      <dgm:t>
        <a:bodyPr/>
        <a:lstStyle/>
        <a:p>
          <a:r>
            <a:rPr lang="en-GB" dirty="0"/>
            <a:t>Treatment depends on </a:t>
          </a:r>
          <a:r>
            <a:rPr lang="en-GB" dirty="0">
              <a:solidFill>
                <a:srgbClr val="FF0000"/>
              </a:solidFill>
            </a:rPr>
            <a:t>functional status </a:t>
          </a:r>
          <a:r>
            <a:rPr lang="en-GB" dirty="0"/>
            <a:t>and </a:t>
          </a:r>
          <a:r>
            <a:rPr lang="en-GB" dirty="0">
              <a:solidFill>
                <a:srgbClr val="FF0000"/>
              </a:solidFill>
            </a:rPr>
            <a:t>stage</a:t>
          </a:r>
          <a:r>
            <a:rPr lang="en-GB" dirty="0"/>
            <a:t> of cancer.</a:t>
          </a:r>
          <a:endParaRPr lang="en-US" dirty="0"/>
        </a:p>
      </dgm:t>
    </dgm:pt>
    <dgm:pt modelId="{3B3F49EC-354A-4652-A520-6D795FBA33B2}" type="parTrans" cxnId="{E18BFA9B-65F1-401F-9164-AFC5404EEB3B}">
      <dgm:prSet/>
      <dgm:spPr/>
      <dgm:t>
        <a:bodyPr/>
        <a:lstStyle/>
        <a:p>
          <a:endParaRPr lang="en-US"/>
        </a:p>
      </dgm:t>
    </dgm:pt>
    <dgm:pt modelId="{01CEB9EE-E15C-4756-80BD-EE655FC7D5E3}" type="sibTrans" cxnId="{E18BFA9B-65F1-401F-9164-AFC5404EEB3B}">
      <dgm:prSet/>
      <dgm:spPr/>
      <dgm:t>
        <a:bodyPr/>
        <a:lstStyle/>
        <a:p>
          <a:endParaRPr lang="en-US"/>
        </a:p>
      </dgm:t>
    </dgm:pt>
    <dgm:pt modelId="{E12998DD-E5EA-4769-BA7C-EFC025F290F5}">
      <dgm:prSet/>
      <dgm:spPr/>
      <dgm:t>
        <a:bodyPr/>
        <a:lstStyle/>
        <a:p>
          <a:r>
            <a:rPr lang="en-GB"/>
            <a:t>Local excision</a:t>
          </a:r>
          <a:endParaRPr lang="en-US"/>
        </a:p>
      </dgm:t>
    </dgm:pt>
    <dgm:pt modelId="{5C3B9EF5-18C7-4B20-BDD2-1310CABBAC0A}" type="parTrans" cxnId="{E73ABF19-507C-4BB8-B2CA-8552B12C4F54}">
      <dgm:prSet/>
      <dgm:spPr/>
      <dgm:t>
        <a:bodyPr/>
        <a:lstStyle/>
        <a:p>
          <a:endParaRPr lang="en-US"/>
        </a:p>
      </dgm:t>
    </dgm:pt>
    <dgm:pt modelId="{FDA56016-C525-4ED6-B238-D883A3D5A2DE}" type="sibTrans" cxnId="{E73ABF19-507C-4BB8-B2CA-8552B12C4F54}">
      <dgm:prSet/>
      <dgm:spPr/>
      <dgm:t>
        <a:bodyPr/>
        <a:lstStyle/>
        <a:p>
          <a:endParaRPr lang="en-US"/>
        </a:p>
      </dgm:t>
    </dgm:pt>
    <dgm:pt modelId="{9204099E-8280-450C-8A12-7AC1204A639D}">
      <dgm:prSet/>
      <dgm:spPr/>
      <dgm:t>
        <a:bodyPr/>
        <a:lstStyle/>
        <a:p>
          <a:r>
            <a:rPr lang="en-GB"/>
            <a:t>Hysterectomy</a:t>
          </a:r>
          <a:endParaRPr lang="en-US"/>
        </a:p>
      </dgm:t>
    </dgm:pt>
    <dgm:pt modelId="{AC9E4756-7497-4F00-9571-4A4E8FFC2D17}" type="parTrans" cxnId="{9F65B049-ECF9-4B51-8283-06F1B4F3D5A9}">
      <dgm:prSet/>
      <dgm:spPr/>
      <dgm:t>
        <a:bodyPr/>
        <a:lstStyle/>
        <a:p>
          <a:endParaRPr lang="en-US"/>
        </a:p>
      </dgm:t>
    </dgm:pt>
    <dgm:pt modelId="{C44EA095-2EFA-4AFB-A664-B2770CA1A3EF}" type="sibTrans" cxnId="{9F65B049-ECF9-4B51-8283-06F1B4F3D5A9}">
      <dgm:prSet/>
      <dgm:spPr/>
      <dgm:t>
        <a:bodyPr/>
        <a:lstStyle/>
        <a:p>
          <a:endParaRPr lang="en-US"/>
        </a:p>
      </dgm:t>
    </dgm:pt>
    <dgm:pt modelId="{35514A16-7DFD-47C6-8775-BFFE0220600F}">
      <dgm:prSet/>
      <dgm:spPr/>
      <dgm:t>
        <a:bodyPr/>
        <a:lstStyle/>
        <a:p>
          <a:r>
            <a:rPr lang="en-GB"/>
            <a:t>Chemotherapy</a:t>
          </a:r>
          <a:endParaRPr lang="en-US"/>
        </a:p>
      </dgm:t>
    </dgm:pt>
    <dgm:pt modelId="{CF18B9EE-F3AA-4CC7-AC78-15B7FC90AFA1}" type="parTrans" cxnId="{9F36B4E0-24E3-457E-80D9-8CB4433AAED3}">
      <dgm:prSet/>
      <dgm:spPr/>
      <dgm:t>
        <a:bodyPr/>
        <a:lstStyle/>
        <a:p>
          <a:endParaRPr lang="en-US"/>
        </a:p>
      </dgm:t>
    </dgm:pt>
    <dgm:pt modelId="{82AC28E7-9DCC-400E-9782-FDB9BBDC977F}" type="sibTrans" cxnId="{9F36B4E0-24E3-457E-80D9-8CB4433AAED3}">
      <dgm:prSet/>
      <dgm:spPr/>
      <dgm:t>
        <a:bodyPr/>
        <a:lstStyle/>
        <a:p>
          <a:endParaRPr lang="en-US"/>
        </a:p>
      </dgm:t>
    </dgm:pt>
    <dgm:pt modelId="{7266247D-7F54-4B26-B8C3-514C3C70CC37}">
      <dgm:prSet/>
      <dgm:spPr/>
      <dgm:t>
        <a:bodyPr/>
        <a:lstStyle/>
        <a:p>
          <a:r>
            <a:rPr lang="en-GB"/>
            <a:t>Radiotherapy</a:t>
          </a:r>
          <a:endParaRPr lang="en-US"/>
        </a:p>
      </dgm:t>
    </dgm:pt>
    <dgm:pt modelId="{61721794-B772-492C-9D70-85D75016924D}" type="parTrans" cxnId="{7D250324-0F3E-4900-A92B-8B49C62AD7FB}">
      <dgm:prSet/>
      <dgm:spPr/>
      <dgm:t>
        <a:bodyPr/>
        <a:lstStyle/>
        <a:p>
          <a:endParaRPr lang="en-US"/>
        </a:p>
      </dgm:t>
    </dgm:pt>
    <dgm:pt modelId="{A8597D09-5A02-485D-AB0B-80665A55DC41}" type="sibTrans" cxnId="{7D250324-0F3E-4900-A92B-8B49C62AD7FB}">
      <dgm:prSet/>
      <dgm:spPr/>
      <dgm:t>
        <a:bodyPr/>
        <a:lstStyle/>
        <a:p>
          <a:endParaRPr lang="en-US"/>
        </a:p>
      </dgm:t>
    </dgm:pt>
    <dgm:pt modelId="{3D473878-92B4-471D-B567-7D54CF705465}">
      <dgm:prSet/>
      <dgm:spPr/>
      <dgm:t>
        <a:bodyPr/>
        <a:lstStyle/>
        <a:p>
          <a:r>
            <a:rPr lang="en-GB"/>
            <a:t>Combination of the above</a:t>
          </a:r>
          <a:endParaRPr lang="en-US"/>
        </a:p>
      </dgm:t>
    </dgm:pt>
    <dgm:pt modelId="{A521583A-68FC-46D2-9080-9E9A308082F3}" type="parTrans" cxnId="{F5435122-64BC-4D80-B755-D97F41EE6D14}">
      <dgm:prSet/>
      <dgm:spPr/>
      <dgm:t>
        <a:bodyPr/>
        <a:lstStyle/>
        <a:p>
          <a:endParaRPr lang="en-US"/>
        </a:p>
      </dgm:t>
    </dgm:pt>
    <dgm:pt modelId="{C392E208-2C4C-4A76-A0CD-8C592D724F87}" type="sibTrans" cxnId="{F5435122-64BC-4D80-B755-D97F41EE6D14}">
      <dgm:prSet/>
      <dgm:spPr/>
      <dgm:t>
        <a:bodyPr/>
        <a:lstStyle/>
        <a:p>
          <a:endParaRPr lang="en-US"/>
        </a:p>
      </dgm:t>
    </dgm:pt>
    <dgm:pt modelId="{DDF4E9E3-635B-4948-86F6-54D70AB981B0}">
      <dgm:prSet/>
      <dgm:spPr/>
      <dgm:t>
        <a:bodyPr/>
        <a:lstStyle/>
        <a:p>
          <a:r>
            <a:rPr lang="en-GB" dirty="0"/>
            <a:t>Endometrial cancer:</a:t>
          </a:r>
          <a:endParaRPr lang="en-US" dirty="0"/>
        </a:p>
      </dgm:t>
    </dgm:pt>
    <dgm:pt modelId="{554A2CCA-7939-43E2-B010-F6410FF15BB5}" type="parTrans" cxnId="{9C036A5A-B140-4637-9F64-B14AFDAC3251}">
      <dgm:prSet/>
      <dgm:spPr/>
      <dgm:t>
        <a:bodyPr/>
        <a:lstStyle/>
        <a:p>
          <a:endParaRPr lang="en-US"/>
        </a:p>
      </dgm:t>
    </dgm:pt>
    <dgm:pt modelId="{4CE0BA88-B3FF-4D04-9957-2D9602833B3C}" type="sibTrans" cxnId="{9C036A5A-B140-4637-9F64-B14AFDAC3251}">
      <dgm:prSet/>
      <dgm:spPr/>
      <dgm:t>
        <a:bodyPr/>
        <a:lstStyle/>
        <a:p>
          <a:endParaRPr lang="en-US"/>
        </a:p>
      </dgm:t>
    </dgm:pt>
    <dgm:pt modelId="{6351096E-3523-4ED1-99DC-0F16B39EA60D}">
      <dgm:prSet/>
      <dgm:spPr/>
      <dgm:t>
        <a:bodyPr/>
        <a:lstStyle/>
        <a:p>
          <a:r>
            <a:rPr lang="en-GB"/>
            <a:t>91% postmenopausal</a:t>
          </a:r>
          <a:endParaRPr lang="en-US"/>
        </a:p>
      </dgm:t>
    </dgm:pt>
    <dgm:pt modelId="{AD44B699-43D3-4CF6-A94D-EACE383246E4}" type="parTrans" cxnId="{E2001F69-9120-45F0-8399-8561CB8B4D71}">
      <dgm:prSet/>
      <dgm:spPr/>
      <dgm:t>
        <a:bodyPr/>
        <a:lstStyle/>
        <a:p>
          <a:endParaRPr lang="en-US"/>
        </a:p>
      </dgm:t>
    </dgm:pt>
    <dgm:pt modelId="{590DDD4D-692C-42E2-8022-ED0B28538C7F}" type="sibTrans" cxnId="{E2001F69-9120-45F0-8399-8561CB8B4D71}">
      <dgm:prSet/>
      <dgm:spPr/>
      <dgm:t>
        <a:bodyPr/>
        <a:lstStyle/>
        <a:p>
          <a:endParaRPr lang="en-US"/>
        </a:p>
      </dgm:t>
    </dgm:pt>
    <dgm:pt modelId="{B481C6B3-D69D-40AE-81DF-60A341CE3B81}">
      <dgm:prSet/>
      <dgm:spPr/>
      <dgm:t>
        <a:bodyPr/>
        <a:lstStyle/>
        <a:p>
          <a:r>
            <a:rPr lang="en-GB" dirty="0"/>
            <a:t>Risk factors: obesity, nulliparity, oestrogen only HRT, early menarche, late menopause, breast cancer.</a:t>
          </a:r>
          <a:endParaRPr lang="en-US" dirty="0"/>
        </a:p>
      </dgm:t>
    </dgm:pt>
    <dgm:pt modelId="{D8062F78-B719-445A-82DB-F9FFC6FF7F24}" type="parTrans" cxnId="{E057E12C-B16B-40BD-A33E-772B5C674C37}">
      <dgm:prSet/>
      <dgm:spPr/>
      <dgm:t>
        <a:bodyPr/>
        <a:lstStyle/>
        <a:p>
          <a:endParaRPr lang="en-US"/>
        </a:p>
      </dgm:t>
    </dgm:pt>
    <dgm:pt modelId="{41F1959F-CC97-4991-B674-2A2C8E3F7806}" type="sibTrans" cxnId="{E057E12C-B16B-40BD-A33E-772B5C674C37}">
      <dgm:prSet/>
      <dgm:spPr/>
      <dgm:t>
        <a:bodyPr/>
        <a:lstStyle/>
        <a:p>
          <a:endParaRPr lang="en-US"/>
        </a:p>
      </dgm:t>
    </dgm:pt>
    <dgm:pt modelId="{FCC8EB2D-A9FF-452B-A5BE-5F6A93637D16}">
      <dgm:prSet/>
      <dgm:spPr/>
      <dgm:t>
        <a:bodyPr/>
        <a:lstStyle/>
        <a:p>
          <a:r>
            <a:rPr lang="en-GB" dirty="0"/>
            <a:t>Diagnosis: </a:t>
          </a:r>
          <a:r>
            <a:rPr lang="en-GB" dirty="0">
              <a:solidFill>
                <a:srgbClr val="FF0000"/>
              </a:solidFill>
            </a:rPr>
            <a:t>hysteroscopy</a:t>
          </a:r>
          <a:r>
            <a:rPr lang="en-GB" dirty="0"/>
            <a:t> and biopsy</a:t>
          </a:r>
          <a:endParaRPr lang="en-US" dirty="0"/>
        </a:p>
      </dgm:t>
    </dgm:pt>
    <dgm:pt modelId="{BFBEA017-5946-4E95-8FF3-BCF9B43756B4}" type="parTrans" cxnId="{49553552-6392-457E-AE0F-6696C06EC698}">
      <dgm:prSet/>
      <dgm:spPr/>
      <dgm:t>
        <a:bodyPr/>
        <a:lstStyle/>
        <a:p>
          <a:endParaRPr lang="en-US"/>
        </a:p>
      </dgm:t>
    </dgm:pt>
    <dgm:pt modelId="{CBC1486C-4B4F-4756-94A6-5A7125EE57D6}" type="sibTrans" cxnId="{49553552-6392-457E-AE0F-6696C06EC698}">
      <dgm:prSet/>
      <dgm:spPr/>
      <dgm:t>
        <a:bodyPr/>
        <a:lstStyle/>
        <a:p>
          <a:endParaRPr lang="en-US"/>
        </a:p>
      </dgm:t>
    </dgm:pt>
    <dgm:pt modelId="{AB1E43A2-9504-4589-880D-3D5C374957F2}">
      <dgm:prSet/>
      <dgm:spPr/>
      <dgm:t>
        <a:bodyPr/>
        <a:lstStyle/>
        <a:p>
          <a:r>
            <a:rPr lang="en-GB" dirty="0"/>
            <a:t>Treatment: if kept to uterus </a:t>
          </a:r>
          <a:r>
            <a:rPr lang="en-GB" dirty="0">
              <a:solidFill>
                <a:srgbClr val="FF0000"/>
              </a:solidFill>
            </a:rPr>
            <a:t>hysterectomy with bilateral </a:t>
          </a:r>
          <a:r>
            <a:rPr lang="en-GB" dirty="0" err="1">
              <a:solidFill>
                <a:srgbClr val="FF0000"/>
              </a:solidFill>
            </a:rPr>
            <a:t>salpingo-oopherectomy</a:t>
          </a:r>
          <a:r>
            <a:rPr lang="en-GB" dirty="0"/>
            <a:t>, if spread may need pelvic lymph node clearance, chemotherapy</a:t>
          </a:r>
          <a:endParaRPr lang="en-US" dirty="0"/>
        </a:p>
      </dgm:t>
    </dgm:pt>
    <dgm:pt modelId="{54153714-134C-4C05-B994-B5753F4108D4}" type="parTrans" cxnId="{72724638-C6F2-4A9B-967E-723F24A2FB63}">
      <dgm:prSet/>
      <dgm:spPr/>
      <dgm:t>
        <a:bodyPr/>
        <a:lstStyle/>
        <a:p>
          <a:endParaRPr lang="en-US"/>
        </a:p>
      </dgm:t>
    </dgm:pt>
    <dgm:pt modelId="{296278F0-049E-4D04-A80A-325CB46B2760}" type="sibTrans" cxnId="{72724638-C6F2-4A9B-967E-723F24A2FB63}">
      <dgm:prSet/>
      <dgm:spPr/>
      <dgm:t>
        <a:bodyPr/>
        <a:lstStyle/>
        <a:p>
          <a:endParaRPr lang="en-US"/>
        </a:p>
      </dgm:t>
    </dgm:pt>
    <dgm:pt modelId="{64D562C8-B33A-42AF-A862-8A85C3F28A4B}">
      <dgm:prSet/>
      <dgm:spPr/>
      <dgm:t>
        <a:bodyPr/>
        <a:lstStyle/>
        <a:p>
          <a:r>
            <a:rPr lang="en-GB"/>
            <a:t>Ovarian cancer:</a:t>
          </a:r>
          <a:endParaRPr lang="en-US"/>
        </a:p>
      </dgm:t>
    </dgm:pt>
    <dgm:pt modelId="{BCB7C721-61A3-48C7-86E3-B09736B26230}" type="parTrans" cxnId="{C0DED4C7-9FCF-43E1-A730-8CDB2DA99213}">
      <dgm:prSet/>
      <dgm:spPr/>
      <dgm:t>
        <a:bodyPr/>
        <a:lstStyle/>
        <a:p>
          <a:endParaRPr lang="en-US"/>
        </a:p>
      </dgm:t>
    </dgm:pt>
    <dgm:pt modelId="{87049AF4-B46E-4E43-B05D-443E03127FBB}" type="sibTrans" cxnId="{C0DED4C7-9FCF-43E1-A730-8CDB2DA99213}">
      <dgm:prSet/>
      <dgm:spPr/>
      <dgm:t>
        <a:bodyPr/>
        <a:lstStyle/>
        <a:p>
          <a:endParaRPr lang="en-US"/>
        </a:p>
      </dgm:t>
    </dgm:pt>
    <dgm:pt modelId="{2A66401C-902F-463F-8DD7-ABBA1C229EF1}">
      <dgm:prSet/>
      <dgm:spPr/>
      <dgm:t>
        <a:bodyPr/>
        <a:lstStyle/>
        <a:p>
          <a:r>
            <a:rPr lang="en-GB" dirty="0"/>
            <a:t>Symptoms often mistaken for GI – bloating, loss of appetite, early satiety, FLAWS</a:t>
          </a:r>
          <a:endParaRPr lang="en-US" dirty="0"/>
        </a:p>
      </dgm:t>
    </dgm:pt>
    <dgm:pt modelId="{89A5ACD6-6AC2-4481-A8D6-734D23C8EB6A}" type="parTrans" cxnId="{BA7C61DA-5E35-4F5C-8BB6-3FB0826A7DFE}">
      <dgm:prSet/>
      <dgm:spPr/>
      <dgm:t>
        <a:bodyPr/>
        <a:lstStyle/>
        <a:p>
          <a:endParaRPr lang="en-US"/>
        </a:p>
      </dgm:t>
    </dgm:pt>
    <dgm:pt modelId="{E4CE67C6-B675-41FB-AE36-69E84E727390}" type="sibTrans" cxnId="{BA7C61DA-5E35-4F5C-8BB6-3FB0826A7DFE}">
      <dgm:prSet/>
      <dgm:spPr/>
      <dgm:t>
        <a:bodyPr/>
        <a:lstStyle/>
        <a:p>
          <a:endParaRPr lang="en-US"/>
        </a:p>
      </dgm:t>
    </dgm:pt>
    <dgm:pt modelId="{D78F292E-9D0E-476A-B8BD-400134348326}">
      <dgm:prSet/>
      <dgm:spPr/>
      <dgm:t>
        <a:bodyPr/>
        <a:lstStyle/>
        <a:p>
          <a:r>
            <a:rPr lang="en-GB"/>
            <a:t>Patients often diagnosed in late disease</a:t>
          </a:r>
          <a:endParaRPr lang="en-US"/>
        </a:p>
      </dgm:t>
    </dgm:pt>
    <dgm:pt modelId="{0EE96063-7F86-4F8B-A8F2-28276F2F605F}" type="parTrans" cxnId="{F465DA10-CC68-47DC-A63B-7CBACD73CA74}">
      <dgm:prSet/>
      <dgm:spPr/>
      <dgm:t>
        <a:bodyPr/>
        <a:lstStyle/>
        <a:p>
          <a:endParaRPr lang="en-US"/>
        </a:p>
      </dgm:t>
    </dgm:pt>
    <dgm:pt modelId="{0A2FB89B-D571-441E-A6F7-DEDA3CA410C1}" type="sibTrans" cxnId="{F465DA10-CC68-47DC-A63B-7CBACD73CA74}">
      <dgm:prSet/>
      <dgm:spPr/>
      <dgm:t>
        <a:bodyPr/>
        <a:lstStyle/>
        <a:p>
          <a:endParaRPr lang="en-US"/>
        </a:p>
      </dgm:t>
    </dgm:pt>
    <dgm:pt modelId="{C0398AFD-5F5C-4B6F-915D-28685F44E576}">
      <dgm:prSet/>
      <dgm:spPr/>
      <dgm:t>
        <a:bodyPr/>
        <a:lstStyle/>
        <a:p>
          <a:r>
            <a:rPr lang="en-GB" dirty="0"/>
            <a:t>Treatment often involves </a:t>
          </a:r>
          <a:r>
            <a:rPr lang="en-GB" dirty="0">
              <a:solidFill>
                <a:srgbClr val="FF0000"/>
              </a:solidFill>
            </a:rPr>
            <a:t>chemotherapy </a:t>
          </a:r>
          <a:r>
            <a:rPr lang="en-GB" dirty="0">
              <a:solidFill>
                <a:schemeClr val="tx1"/>
              </a:solidFill>
            </a:rPr>
            <a:t>or is </a:t>
          </a:r>
          <a:r>
            <a:rPr lang="en-GB" dirty="0">
              <a:solidFill>
                <a:srgbClr val="FF0000"/>
              </a:solidFill>
            </a:rPr>
            <a:t>palliative</a:t>
          </a:r>
          <a:endParaRPr lang="en-US" dirty="0">
            <a:solidFill>
              <a:srgbClr val="FF0000"/>
            </a:solidFill>
          </a:endParaRPr>
        </a:p>
      </dgm:t>
    </dgm:pt>
    <dgm:pt modelId="{CEBF3E91-9722-49BD-B260-D6250224984C}" type="parTrans" cxnId="{8F1EAB48-DB7C-4C97-85FC-85DF243C102E}">
      <dgm:prSet/>
      <dgm:spPr/>
      <dgm:t>
        <a:bodyPr/>
        <a:lstStyle/>
        <a:p>
          <a:endParaRPr lang="en-US"/>
        </a:p>
      </dgm:t>
    </dgm:pt>
    <dgm:pt modelId="{93D547D0-3D3B-445A-984A-9927933B8239}" type="sibTrans" cxnId="{8F1EAB48-DB7C-4C97-85FC-85DF243C102E}">
      <dgm:prSet/>
      <dgm:spPr/>
      <dgm:t>
        <a:bodyPr/>
        <a:lstStyle/>
        <a:p>
          <a:endParaRPr lang="en-US"/>
        </a:p>
      </dgm:t>
    </dgm:pt>
    <dgm:pt modelId="{6C4C752B-E92A-A048-879A-BB8BE88A0D9A}" type="pres">
      <dgm:prSet presAssocID="{0AA5F525-0294-4928-8384-40A774DAE5C3}" presName="Name0" presStyleCnt="0">
        <dgm:presLayoutVars>
          <dgm:dir/>
          <dgm:animLvl val="lvl"/>
          <dgm:resizeHandles val="exact"/>
        </dgm:presLayoutVars>
      </dgm:prSet>
      <dgm:spPr/>
    </dgm:pt>
    <dgm:pt modelId="{71764562-115A-084D-868B-A1510B006E8A}" type="pres">
      <dgm:prSet presAssocID="{BB37602C-62CE-46C6-883B-FB26AD0A6B98}" presName="composite" presStyleCnt="0"/>
      <dgm:spPr/>
    </dgm:pt>
    <dgm:pt modelId="{B26068F1-252E-2C40-92B6-77FC616024A4}" type="pres">
      <dgm:prSet presAssocID="{BB37602C-62CE-46C6-883B-FB26AD0A6B98}" presName="parTx" presStyleLbl="alignNode1" presStyleIdx="0" presStyleCnt="3">
        <dgm:presLayoutVars>
          <dgm:chMax val="0"/>
          <dgm:chPref val="0"/>
          <dgm:bulletEnabled val="1"/>
        </dgm:presLayoutVars>
      </dgm:prSet>
      <dgm:spPr/>
    </dgm:pt>
    <dgm:pt modelId="{3815510E-420D-5B43-9512-9714470B0C69}" type="pres">
      <dgm:prSet presAssocID="{BB37602C-62CE-46C6-883B-FB26AD0A6B98}" presName="desTx" presStyleLbl="alignAccFollowNode1" presStyleIdx="0" presStyleCnt="3">
        <dgm:presLayoutVars>
          <dgm:bulletEnabled val="1"/>
        </dgm:presLayoutVars>
      </dgm:prSet>
      <dgm:spPr/>
    </dgm:pt>
    <dgm:pt modelId="{D51483F7-597F-504B-A262-FF381D055F4C}" type="pres">
      <dgm:prSet presAssocID="{98851C10-35CA-482D-BA57-E3EFB9BE944F}" presName="space" presStyleCnt="0"/>
      <dgm:spPr/>
    </dgm:pt>
    <dgm:pt modelId="{B128FD58-E530-E743-8C7B-E737D13B4A1B}" type="pres">
      <dgm:prSet presAssocID="{DDF4E9E3-635B-4948-86F6-54D70AB981B0}" presName="composite" presStyleCnt="0"/>
      <dgm:spPr/>
    </dgm:pt>
    <dgm:pt modelId="{593A55CF-0932-224A-9FB1-669BD3EB8E67}" type="pres">
      <dgm:prSet presAssocID="{DDF4E9E3-635B-4948-86F6-54D70AB981B0}" presName="parTx" presStyleLbl="alignNode1" presStyleIdx="1" presStyleCnt="3">
        <dgm:presLayoutVars>
          <dgm:chMax val="0"/>
          <dgm:chPref val="0"/>
          <dgm:bulletEnabled val="1"/>
        </dgm:presLayoutVars>
      </dgm:prSet>
      <dgm:spPr/>
    </dgm:pt>
    <dgm:pt modelId="{9CE32F47-E69F-E74D-B1D9-2C61168C228E}" type="pres">
      <dgm:prSet presAssocID="{DDF4E9E3-635B-4948-86F6-54D70AB981B0}" presName="desTx" presStyleLbl="alignAccFollowNode1" presStyleIdx="1" presStyleCnt="3">
        <dgm:presLayoutVars>
          <dgm:bulletEnabled val="1"/>
        </dgm:presLayoutVars>
      </dgm:prSet>
      <dgm:spPr/>
    </dgm:pt>
    <dgm:pt modelId="{A4618BC3-6B4C-7046-B622-6DCAFCB718CF}" type="pres">
      <dgm:prSet presAssocID="{4CE0BA88-B3FF-4D04-9957-2D9602833B3C}" presName="space" presStyleCnt="0"/>
      <dgm:spPr/>
    </dgm:pt>
    <dgm:pt modelId="{E1A65AD1-DA7E-C848-88A7-EED1F00FE876}" type="pres">
      <dgm:prSet presAssocID="{64D562C8-B33A-42AF-A862-8A85C3F28A4B}" presName="composite" presStyleCnt="0"/>
      <dgm:spPr/>
    </dgm:pt>
    <dgm:pt modelId="{08ED42BA-3069-F643-ADCA-B156C9555779}" type="pres">
      <dgm:prSet presAssocID="{64D562C8-B33A-42AF-A862-8A85C3F28A4B}" presName="parTx" presStyleLbl="alignNode1" presStyleIdx="2" presStyleCnt="3">
        <dgm:presLayoutVars>
          <dgm:chMax val="0"/>
          <dgm:chPref val="0"/>
          <dgm:bulletEnabled val="1"/>
        </dgm:presLayoutVars>
      </dgm:prSet>
      <dgm:spPr/>
    </dgm:pt>
    <dgm:pt modelId="{D2C569A2-9750-3944-AE99-91A6F1367071}" type="pres">
      <dgm:prSet presAssocID="{64D562C8-B33A-42AF-A862-8A85C3F28A4B}" presName="desTx" presStyleLbl="alignAccFollowNode1" presStyleIdx="2" presStyleCnt="3">
        <dgm:presLayoutVars>
          <dgm:bulletEnabled val="1"/>
        </dgm:presLayoutVars>
      </dgm:prSet>
      <dgm:spPr/>
    </dgm:pt>
  </dgm:ptLst>
  <dgm:cxnLst>
    <dgm:cxn modelId="{961A1403-B40B-DF4D-BF64-2B1440FCB2B0}" type="presOf" srcId="{2A66401C-902F-463F-8DD7-ABBA1C229EF1}" destId="{D2C569A2-9750-3944-AE99-91A6F1367071}" srcOrd="0" destOrd="0" presId="urn:microsoft.com/office/officeart/2005/8/layout/hList1"/>
    <dgm:cxn modelId="{96955F07-530A-2443-85A4-DD46B55752A2}" type="presOf" srcId="{5736FA21-A3D7-4737-885D-4FD5E9F3E3D9}" destId="{3815510E-420D-5B43-9512-9714470B0C69}" srcOrd="0" destOrd="0" presId="urn:microsoft.com/office/officeart/2005/8/layout/hList1"/>
    <dgm:cxn modelId="{F465DA10-CC68-47DC-A63B-7CBACD73CA74}" srcId="{64D562C8-B33A-42AF-A862-8A85C3F28A4B}" destId="{D78F292E-9D0E-476A-B8BD-400134348326}" srcOrd="1" destOrd="0" parTransId="{0EE96063-7F86-4F8B-A8F2-28276F2F605F}" sibTransId="{0A2FB89B-D571-441E-A6F7-DEDA3CA410C1}"/>
    <dgm:cxn modelId="{E73ABF19-507C-4BB8-B2CA-8552B12C4F54}" srcId="{FF345298-E39A-4747-9A80-EDAF99600FF9}" destId="{E12998DD-E5EA-4769-BA7C-EFC025F290F5}" srcOrd="0" destOrd="0" parTransId="{5C3B9EF5-18C7-4B20-BDD2-1310CABBAC0A}" sibTransId="{FDA56016-C525-4ED6-B238-D883A3D5A2DE}"/>
    <dgm:cxn modelId="{8DAE361B-B2C0-8B44-B07A-4CB29BB63B81}" type="presOf" srcId="{7266247D-7F54-4B26-B8C3-514C3C70CC37}" destId="{3815510E-420D-5B43-9512-9714470B0C69}" srcOrd="0" destOrd="6" presId="urn:microsoft.com/office/officeart/2005/8/layout/hList1"/>
    <dgm:cxn modelId="{B33EDC20-B290-774A-BBA3-31955A1FD1DE}" type="presOf" srcId="{35514A16-7DFD-47C6-8775-BFFE0220600F}" destId="{3815510E-420D-5B43-9512-9714470B0C69}" srcOrd="0" destOrd="5" presId="urn:microsoft.com/office/officeart/2005/8/layout/hList1"/>
    <dgm:cxn modelId="{F5435122-64BC-4D80-B755-D97F41EE6D14}" srcId="{FF345298-E39A-4747-9A80-EDAF99600FF9}" destId="{3D473878-92B4-471D-B567-7D54CF705465}" srcOrd="4" destOrd="0" parTransId="{A521583A-68FC-46D2-9080-9E9A308082F3}" sibTransId="{C392E208-2C4C-4A76-A0CD-8C592D724F87}"/>
    <dgm:cxn modelId="{7D250324-0F3E-4900-A92B-8B49C62AD7FB}" srcId="{FF345298-E39A-4747-9A80-EDAF99600FF9}" destId="{7266247D-7F54-4B26-B8C3-514C3C70CC37}" srcOrd="3" destOrd="0" parTransId="{61721794-B772-492C-9D70-85D75016924D}" sibTransId="{A8597D09-5A02-485D-AB0B-80665A55DC41}"/>
    <dgm:cxn modelId="{E057E12C-B16B-40BD-A33E-772B5C674C37}" srcId="{DDF4E9E3-635B-4948-86F6-54D70AB981B0}" destId="{B481C6B3-D69D-40AE-81DF-60A341CE3B81}" srcOrd="1" destOrd="0" parTransId="{D8062F78-B719-445A-82DB-F9FFC6FF7F24}" sibTransId="{41F1959F-CC97-4991-B674-2A2C8E3F7806}"/>
    <dgm:cxn modelId="{2283802F-3A3A-F243-B015-83CE05961299}" type="presOf" srcId="{0AA5F525-0294-4928-8384-40A774DAE5C3}" destId="{6C4C752B-E92A-A048-879A-BB8BE88A0D9A}" srcOrd="0" destOrd="0" presId="urn:microsoft.com/office/officeart/2005/8/layout/hList1"/>
    <dgm:cxn modelId="{C60ACF35-082F-604A-99D3-A63B4849A665}" type="presOf" srcId="{3D473878-92B4-471D-B567-7D54CF705465}" destId="{3815510E-420D-5B43-9512-9714470B0C69}" srcOrd="0" destOrd="7" presId="urn:microsoft.com/office/officeart/2005/8/layout/hList1"/>
    <dgm:cxn modelId="{72724638-C6F2-4A9B-967E-723F24A2FB63}" srcId="{DDF4E9E3-635B-4948-86F6-54D70AB981B0}" destId="{AB1E43A2-9504-4589-880D-3D5C374957F2}" srcOrd="3" destOrd="0" parTransId="{54153714-134C-4C05-B994-B5753F4108D4}" sibTransId="{296278F0-049E-4D04-A80A-325CB46B2760}"/>
    <dgm:cxn modelId="{57A65348-294C-D54A-8464-86F2829896C9}" type="presOf" srcId="{B481C6B3-D69D-40AE-81DF-60A341CE3B81}" destId="{9CE32F47-E69F-E74D-B1D9-2C61168C228E}" srcOrd="0" destOrd="1" presId="urn:microsoft.com/office/officeart/2005/8/layout/hList1"/>
    <dgm:cxn modelId="{8F1EAB48-DB7C-4C97-85FC-85DF243C102E}" srcId="{64D562C8-B33A-42AF-A862-8A85C3F28A4B}" destId="{C0398AFD-5F5C-4B6F-915D-28685F44E576}" srcOrd="2" destOrd="0" parTransId="{CEBF3E91-9722-49BD-B260-D6250224984C}" sibTransId="{93D547D0-3D3B-445A-984A-9927933B8239}"/>
    <dgm:cxn modelId="{9F65B049-ECF9-4B51-8283-06F1B4F3D5A9}" srcId="{FF345298-E39A-4747-9A80-EDAF99600FF9}" destId="{9204099E-8280-450C-8A12-7AC1204A639D}" srcOrd="1" destOrd="0" parTransId="{AC9E4756-7497-4F00-9571-4A4E8FFC2D17}" sibTransId="{C44EA095-2EFA-4AFB-A664-B2770CA1A3EF}"/>
    <dgm:cxn modelId="{49553552-6392-457E-AE0F-6696C06EC698}" srcId="{DDF4E9E3-635B-4948-86F6-54D70AB981B0}" destId="{FCC8EB2D-A9FF-452B-A5BE-5F6A93637D16}" srcOrd="2" destOrd="0" parTransId="{BFBEA017-5946-4E95-8FF3-BCF9B43756B4}" sibTransId="{CBC1486C-4B4F-4756-94A6-5A7125EE57D6}"/>
    <dgm:cxn modelId="{5FE2CE59-9217-44FD-B87C-B085C21FA8F8}" srcId="{BB37602C-62CE-46C6-883B-FB26AD0A6B98}" destId="{E2962F97-7B07-4344-88A8-38BF6ECB0F9E}" srcOrd="1" destOrd="0" parTransId="{CA6DE77D-96A8-4370-BB73-8939EDD23817}" sibTransId="{2F70CD88-72E9-481C-901C-CD115383B66E}"/>
    <dgm:cxn modelId="{9C036A5A-B140-4637-9F64-B14AFDAC3251}" srcId="{0AA5F525-0294-4928-8384-40A774DAE5C3}" destId="{DDF4E9E3-635B-4948-86F6-54D70AB981B0}" srcOrd="1" destOrd="0" parTransId="{554A2CCA-7939-43E2-B010-F6410FF15BB5}" sibTransId="{4CE0BA88-B3FF-4D04-9957-2D9602833B3C}"/>
    <dgm:cxn modelId="{8BE4485E-FCC5-49B4-AF37-2E1EDE735530}" srcId="{BB37602C-62CE-46C6-883B-FB26AD0A6B98}" destId="{5736FA21-A3D7-4737-885D-4FD5E9F3E3D9}" srcOrd="0" destOrd="0" parTransId="{5F61094E-3D25-4A13-89A9-7AA608E88737}" sibTransId="{2D291E2D-210B-41B4-949A-961F1C29F7D6}"/>
    <dgm:cxn modelId="{DEA2E15E-3D26-B741-B79B-6D509FF43658}" type="presOf" srcId="{6351096E-3523-4ED1-99DC-0F16B39EA60D}" destId="{9CE32F47-E69F-E74D-B1D9-2C61168C228E}" srcOrd="0" destOrd="0" presId="urn:microsoft.com/office/officeart/2005/8/layout/hList1"/>
    <dgm:cxn modelId="{81DDE95E-E050-1D4A-A2BC-E80E52BE3838}" type="presOf" srcId="{FCC8EB2D-A9FF-452B-A5BE-5F6A93637D16}" destId="{9CE32F47-E69F-E74D-B1D9-2C61168C228E}" srcOrd="0" destOrd="2" presId="urn:microsoft.com/office/officeart/2005/8/layout/hList1"/>
    <dgm:cxn modelId="{E2001F69-9120-45F0-8399-8561CB8B4D71}" srcId="{DDF4E9E3-635B-4948-86F6-54D70AB981B0}" destId="{6351096E-3523-4ED1-99DC-0F16B39EA60D}" srcOrd="0" destOrd="0" parTransId="{AD44B699-43D3-4CF6-A94D-EACE383246E4}" sibTransId="{590DDD4D-692C-42E2-8022-ED0B28538C7F}"/>
    <dgm:cxn modelId="{F8B80681-EBE1-364F-BD47-65D16C29FE8F}" type="presOf" srcId="{DDF4E9E3-635B-4948-86F6-54D70AB981B0}" destId="{593A55CF-0932-224A-9FB1-669BD3EB8E67}" srcOrd="0" destOrd="0" presId="urn:microsoft.com/office/officeart/2005/8/layout/hList1"/>
    <dgm:cxn modelId="{786A3D84-6E75-2344-ABD4-4DF607490BF3}" type="presOf" srcId="{D78F292E-9D0E-476A-B8BD-400134348326}" destId="{D2C569A2-9750-3944-AE99-91A6F1367071}" srcOrd="0" destOrd="1" presId="urn:microsoft.com/office/officeart/2005/8/layout/hList1"/>
    <dgm:cxn modelId="{F4DE2A89-09D8-0C42-9F3E-038194F8614C}" type="presOf" srcId="{E2962F97-7B07-4344-88A8-38BF6ECB0F9E}" destId="{3815510E-420D-5B43-9512-9714470B0C69}" srcOrd="0" destOrd="1" presId="urn:microsoft.com/office/officeart/2005/8/layout/hList1"/>
    <dgm:cxn modelId="{EE363695-D29B-084F-ACBC-A42FB17C0CCA}" type="presOf" srcId="{AB1E43A2-9504-4589-880D-3D5C374957F2}" destId="{9CE32F47-E69F-E74D-B1D9-2C61168C228E}" srcOrd="0" destOrd="3" presId="urn:microsoft.com/office/officeart/2005/8/layout/hList1"/>
    <dgm:cxn modelId="{E18BFA9B-65F1-401F-9164-AFC5404EEB3B}" srcId="{BB37602C-62CE-46C6-883B-FB26AD0A6B98}" destId="{FF345298-E39A-4747-9A80-EDAF99600FF9}" srcOrd="2" destOrd="0" parTransId="{3B3F49EC-354A-4652-A520-6D795FBA33B2}" sibTransId="{01CEB9EE-E15C-4756-80BD-EE655FC7D5E3}"/>
    <dgm:cxn modelId="{732621B2-E46C-6C4C-A02A-2E803A1A22B1}" type="presOf" srcId="{FF345298-E39A-4747-9A80-EDAF99600FF9}" destId="{3815510E-420D-5B43-9512-9714470B0C69}" srcOrd="0" destOrd="2" presId="urn:microsoft.com/office/officeart/2005/8/layout/hList1"/>
    <dgm:cxn modelId="{C0DED4C7-9FCF-43E1-A730-8CDB2DA99213}" srcId="{0AA5F525-0294-4928-8384-40A774DAE5C3}" destId="{64D562C8-B33A-42AF-A862-8A85C3F28A4B}" srcOrd="2" destOrd="0" parTransId="{BCB7C721-61A3-48C7-86E3-B09736B26230}" sibTransId="{87049AF4-B46E-4E43-B05D-443E03127FBB}"/>
    <dgm:cxn modelId="{506ABFCD-A06B-7B43-A9BF-E7E213884102}" type="presOf" srcId="{9204099E-8280-450C-8A12-7AC1204A639D}" destId="{3815510E-420D-5B43-9512-9714470B0C69}" srcOrd="0" destOrd="4" presId="urn:microsoft.com/office/officeart/2005/8/layout/hList1"/>
    <dgm:cxn modelId="{A51DD4CE-A384-4DA0-8877-AE4BAC14DFFB}" srcId="{0AA5F525-0294-4928-8384-40A774DAE5C3}" destId="{BB37602C-62CE-46C6-883B-FB26AD0A6B98}" srcOrd="0" destOrd="0" parTransId="{53C3D916-74E8-47AA-8FBF-18891B50E941}" sibTransId="{98851C10-35CA-482D-BA57-E3EFB9BE944F}"/>
    <dgm:cxn modelId="{3DCB25D1-509A-5545-A0D6-E4313AB98127}" type="presOf" srcId="{E12998DD-E5EA-4769-BA7C-EFC025F290F5}" destId="{3815510E-420D-5B43-9512-9714470B0C69}" srcOrd="0" destOrd="3" presId="urn:microsoft.com/office/officeart/2005/8/layout/hList1"/>
    <dgm:cxn modelId="{BA7C61DA-5E35-4F5C-8BB6-3FB0826A7DFE}" srcId="{64D562C8-B33A-42AF-A862-8A85C3F28A4B}" destId="{2A66401C-902F-463F-8DD7-ABBA1C229EF1}" srcOrd="0" destOrd="0" parTransId="{89A5ACD6-6AC2-4481-A8D6-734D23C8EB6A}" sibTransId="{E4CE67C6-B675-41FB-AE36-69E84E727390}"/>
    <dgm:cxn modelId="{9F36B4E0-24E3-457E-80D9-8CB4433AAED3}" srcId="{FF345298-E39A-4747-9A80-EDAF99600FF9}" destId="{35514A16-7DFD-47C6-8775-BFFE0220600F}" srcOrd="2" destOrd="0" parTransId="{CF18B9EE-F3AA-4CC7-AC78-15B7FC90AFA1}" sibTransId="{82AC28E7-9DCC-400E-9782-FDB9BBDC977F}"/>
    <dgm:cxn modelId="{E2B7F4ED-002B-7A40-87E9-05376026FA0C}" type="presOf" srcId="{64D562C8-B33A-42AF-A862-8A85C3F28A4B}" destId="{08ED42BA-3069-F643-ADCA-B156C9555779}" srcOrd="0" destOrd="0" presId="urn:microsoft.com/office/officeart/2005/8/layout/hList1"/>
    <dgm:cxn modelId="{E24F86F9-BB18-004A-8521-4BB6B7E7FDB0}" type="presOf" srcId="{C0398AFD-5F5C-4B6F-915D-28685F44E576}" destId="{D2C569A2-9750-3944-AE99-91A6F1367071}" srcOrd="0" destOrd="2" presId="urn:microsoft.com/office/officeart/2005/8/layout/hList1"/>
    <dgm:cxn modelId="{8E1566FF-22AD-4146-9D73-A8027819D3F5}" type="presOf" srcId="{BB37602C-62CE-46C6-883B-FB26AD0A6B98}" destId="{B26068F1-252E-2C40-92B6-77FC616024A4}" srcOrd="0" destOrd="0" presId="urn:microsoft.com/office/officeart/2005/8/layout/hList1"/>
    <dgm:cxn modelId="{09C71A94-5EC7-0347-A932-8A19E91A5CAE}" type="presParOf" srcId="{6C4C752B-E92A-A048-879A-BB8BE88A0D9A}" destId="{71764562-115A-084D-868B-A1510B006E8A}" srcOrd="0" destOrd="0" presId="urn:microsoft.com/office/officeart/2005/8/layout/hList1"/>
    <dgm:cxn modelId="{B682FD10-43AA-BA45-8084-45446466A136}" type="presParOf" srcId="{71764562-115A-084D-868B-A1510B006E8A}" destId="{B26068F1-252E-2C40-92B6-77FC616024A4}" srcOrd="0" destOrd="0" presId="urn:microsoft.com/office/officeart/2005/8/layout/hList1"/>
    <dgm:cxn modelId="{725D60B9-3025-484E-9F28-08052A169ED5}" type="presParOf" srcId="{71764562-115A-084D-868B-A1510B006E8A}" destId="{3815510E-420D-5B43-9512-9714470B0C69}" srcOrd="1" destOrd="0" presId="urn:microsoft.com/office/officeart/2005/8/layout/hList1"/>
    <dgm:cxn modelId="{054DF8F9-ED47-6B4A-816C-22C9AACDE306}" type="presParOf" srcId="{6C4C752B-E92A-A048-879A-BB8BE88A0D9A}" destId="{D51483F7-597F-504B-A262-FF381D055F4C}" srcOrd="1" destOrd="0" presId="urn:microsoft.com/office/officeart/2005/8/layout/hList1"/>
    <dgm:cxn modelId="{33649958-48AB-0546-A449-456477A98EA3}" type="presParOf" srcId="{6C4C752B-E92A-A048-879A-BB8BE88A0D9A}" destId="{B128FD58-E530-E743-8C7B-E737D13B4A1B}" srcOrd="2" destOrd="0" presId="urn:microsoft.com/office/officeart/2005/8/layout/hList1"/>
    <dgm:cxn modelId="{19463AC1-9E71-1245-BA9C-4723C0F61C98}" type="presParOf" srcId="{B128FD58-E530-E743-8C7B-E737D13B4A1B}" destId="{593A55CF-0932-224A-9FB1-669BD3EB8E67}" srcOrd="0" destOrd="0" presId="urn:microsoft.com/office/officeart/2005/8/layout/hList1"/>
    <dgm:cxn modelId="{49E0E941-B596-BF48-A88D-757BE103B8F1}" type="presParOf" srcId="{B128FD58-E530-E743-8C7B-E737D13B4A1B}" destId="{9CE32F47-E69F-E74D-B1D9-2C61168C228E}" srcOrd="1" destOrd="0" presId="urn:microsoft.com/office/officeart/2005/8/layout/hList1"/>
    <dgm:cxn modelId="{FAF39127-7537-6B49-B80C-C217FF250448}" type="presParOf" srcId="{6C4C752B-E92A-A048-879A-BB8BE88A0D9A}" destId="{A4618BC3-6B4C-7046-B622-6DCAFCB718CF}" srcOrd="3" destOrd="0" presId="urn:microsoft.com/office/officeart/2005/8/layout/hList1"/>
    <dgm:cxn modelId="{0AF1B3D0-B756-A949-9229-FC2180C58F59}" type="presParOf" srcId="{6C4C752B-E92A-A048-879A-BB8BE88A0D9A}" destId="{E1A65AD1-DA7E-C848-88A7-EED1F00FE876}" srcOrd="4" destOrd="0" presId="urn:microsoft.com/office/officeart/2005/8/layout/hList1"/>
    <dgm:cxn modelId="{85C6DF53-6657-CE41-91FD-351F62700AE1}" type="presParOf" srcId="{E1A65AD1-DA7E-C848-88A7-EED1F00FE876}" destId="{08ED42BA-3069-F643-ADCA-B156C9555779}" srcOrd="0" destOrd="0" presId="urn:microsoft.com/office/officeart/2005/8/layout/hList1"/>
    <dgm:cxn modelId="{DE8C0FAB-B8A2-804A-BD1E-DBBF3C874578}" type="presParOf" srcId="{E1A65AD1-DA7E-C848-88A7-EED1F00FE876}" destId="{D2C569A2-9750-3944-AE99-91A6F136707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E77F62-FB94-8143-B34C-38CB1A2E94BA}" type="doc">
      <dgm:prSet loTypeId="urn:microsoft.com/office/officeart/2005/8/layout/hList1" loCatId="list" qsTypeId="urn:microsoft.com/office/officeart/2005/8/quickstyle/simple1" qsCatId="simple" csTypeId="urn:microsoft.com/office/officeart/2005/8/colors/colorful4" csCatId="colorful"/>
      <dgm:spPr/>
      <dgm:t>
        <a:bodyPr/>
        <a:lstStyle/>
        <a:p>
          <a:endParaRPr lang="en-GB"/>
        </a:p>
      </dgm:t>
    </dgm:pt>
    <dgm:pt modelId="{8DD0E839-83D7-8E40-9751-7AE3151C2CE0}">
      <dgm:prSet/>
      <dgm:spPr/>
      <dgm:t>
        <a:bodyPr/>
        <a:lstStyle/>
        <a:p>
          <a:r>
            <a:rPr lang="en-GB" b="0" i="0" baseline="0"/>
            <a:t>Traditional POP</a:t>
          </a:r>
          <a:endParaRPr lang="en-GB"/>
        </a:p>
      </dgm:t>
    </dgm:pt>
    <dgm:pt modelId="{349A364C-4EB7-074E-931D-9E9B3D8CF941}" type="parTrans" cxnId="{FF6D6C57-5AE5-1048-869A-39CBAB7CE339}">
      <dgm:prSet/>
      <dgm:spPr/>
      <dgm:t>
        <a:bodyPr/>
        <a:lstStyle/>
        <a:p>
          <a:endParaRPr lang="en-GB"/>
        </a:p>
      </dgm:t>
    </dgm:pt>
    <dgm:pt modelId="{7044861D-3230-BB4F-B4AE-828E9661C8CB}" type="sibTrans" cxnId="{FF6D6C57-5AE5-1048-869A-39CBAB7CE339}">
      <dgm:prSet/>
      <dgm:spPr/>
      <dgm:t>
        <a:bodyPr/>
        <a:lstStyle/>
        <a:p>
          <a:endParaRPr lang="en-GB"/>
        </a:p>
      </dgm:t>
    </dgm:pt>
    <dgm:pt modelId="{537B6600-0268-0C45-8E86-28FF45D719BF}">
      <dgm:prSet/>
      <dgm:spPr/>
      <dgm:t>
        <a:bodyPr/>
        <a:lstStyle/>
        <a:p>
          <a:r>
            <a:rPr lang="en-GB" b="0" i="0" baseline="0" dirty="0"/>
            <a:t>If less than 3 hours late, </a:t>
          </a:r>
          <a:r>
            <a:rPr lang="en-GB" b="0" i="0" baseline="0" dirty="0">
              <a:solidFill>
                <a:srgbClr val="FF0000"/>
              </a:solidFill>
            </a:rPr>
            <a:t>continue as normal</a:t>
          </a:r>
          <a:r>
            <a:rPr lang="en-GB" b="0" i="0" baseline="0" dirty="0"/>
            <a:t>. No additional action required</a:t>
          </a:r>
          <a:endParaRPr lang="en-GB" dirty="0"/>
        </a:p>
      </dgm:t>
    </dgm:pt>
    <dgm:pt modelId="{A106C894-5E64-4E4E-84BC-4FB3B98A0BE2}" type="parTrans" cxnId="{7546041E-66BD-6344-A108-D61A9CA5C70A}">
      <dgm:prSet/>
      <dgm:spPr/>
      <dgm:t>
        <a:bodyPr/>
        <a:lstStyle/>
        <a:p>
          <a:endParaRPr lang="en-GB"/>
        </a:p>
      </dgm:t>
    </dgm:pt>
    <dgm:pt modelId="{80F9A979-7375-0D4D-A232-06D19A7B9B86}" type="sibTrans" cxnId="{7546041E-66BD-6344-A108-D61A9CA5C70A}">
      <dgm:prSet/>
      <dgm:spPr/>
      <dgm:t>
        <a:bodyPr/>
        <a:lstStyle/>
        <a:p>
          <a:endParaRPr lang="en-GB"/>
        </a:p>
      </dgm:t>
    </dgm:pt>
    <dgm:pt modelId="{F78AAC04-1126-984F-B25F-53A4CE0609A1}">
      <dgm:prSet/>
      <dgm:spPr/>
      <dgm:t>
        <a:bodyPr/>
        <a:lstStyle/>
        <a:p>
          <a:r>
            <a:rPr lang="en-GB" b="0" i="0" baseline="0" dirty="0"/>
            <a:t>If more than 3 hours late, take missed pill ASAP and next pill </a:t>
          </a:r>
          <a:r>
            <a:rPr lang="en-GB" b="0" i="0" baseline="0" dirty="0">
              <a:solidFill>
                <a:srgbClr val="FF0000"/>
              </a:solidFill>
            </a:rPr>
            <a:t>at usual time</a:t>
          </a:r>
          <a:r>
            <a:rPr lang="en-GB" b="0" i="0" baseline="0" dirty="0"/>
            <a:t>. Continue with pack. Take </a:t>
          </a:r>
          <a:r>
            <a:rPr lang="en-GB" b="0" i="0" baseline="0" dirty="0">
              <a:solidFill>
                <a:srgbClr val="FF0000"/>
              </a:solidFill>
            </a:rPr>
            <a:t>extra precautions</a:t>
          </a:r>
          <a:endParaRPr lang="en-GB" dirty="0">
            <a:solidFill>
              <a:srgbClr val="FF0000"/>
            </a:solidFill>
          </a:endParaRPr>
        </a:p>
      </dgm:t>
    </dgm:pt>
    <dgm:pt modelId="{FD562A58-7FAA-FC48-BA6C-6C87DB6D90F5}" type="parTrans" cxnId="{5037A43E-901B-B44C-BA3F-970A9CF747E8}">
      <dgm:prSet/>
      <dgm:spPr/>
      <dgm:t>
        <a:bodyPr/>
        <a:lstStyle/>
        <a:p>
          <a:endParaRPr lang="en-GB"/>
        </a:p>
      </dgm:t>
    </dgm:pt>
    <dgm:pt modelId="{2F5F3CC5-0EA6-3944-B7C4-4D6CA49F12BA}" type="sibTrans" cxnId="{5037A43E-901B-B44C-BA3F-970A9CF747E8}">
      <dgm:prSet/>
      <dgm:spPr/>
      <dgm:t>
        <a:bodyPr/>
        <a:lstStyle/>
        <a:p>
          <a:endParaRPr lang="en-GB"/>
        </a:p>
      </dgm:t>
    </dgm:pt>
    <dgm:pt modelId="{79A84A0B-A764-6347-AC07-1752EB2BC5BA}">
      <dgm:prSet/>
      <dgm:spPr/>
      <dgm:t>
        <a:bodyPr/>
        <a:lstStyle/>
        <a:p>
          <a:r>
            <a:rPr lang="en-GB" b="0" i="0" baseline="0"/>
            <a:t>Cerazette (Desogestrel)</a:t>
          </a:r>
          <a:endParaRPr lang="en-GB"/>
        </a:p>
      </dgm:t>
    </dgm:pt>
    <dgm:pt modelId="{42428D1E-4FD8-D044-B0A7-46EF0FF1B658}" type="parTrans" cxnId="{5F70C50E-6E94-2B42-88D9-A70EF30776DB}">
      <dgm:prSet/>
      <dgm:spPr/>
      <dgm:t>
        <a:bodyPr/>
        <a:lstStyle/>
        <a:p>
          <a:endParaRPr lang="en-GB"/>
        </a:p>
      </dgm:t>
    </dgm:pt>
    <dgm:pt modelId="{ACB6D81C-8225-A04B-8671-4C48AE2EFBCF}" type="sibTrans" cxnId="{5F70C50E-6E94-2B42-88D9-A70EF30776DB}">
      <dgm:prSet/>
      <dgm:spPr/>
      <dgm:t>
        <a:bodyPr/>
        <a:lstStyle/>
        <a:p>
          <a:endParaRPr lang="en-GB"/>
        </a:p>
      </dgm:t>
    </dgm:pt>
    <dgm:pt modelId="{A4F74A2C-5B1A-B143-BDB8-05D1C63E1A00}">
      <dgm:prSet/>
      <dgm:spPr/>
      <dgm:t>
        <a:bodyPr/>
        <a:lstStyle/>
        <a:p>
          <a:r>
            <a:rPr lang="en-GB" b="0" i="0" baseline="0" dirty="0"/>
            <a:t>If less than 12 hours late, </a:t>
          </a:r>
          <a:r>
            <a:rPr lang="en-GB" b="0" i="0" baseline="0" dirty="0">
              <a:solidFill>
                <a:srgbClr val="FF0000"/>
              </a:solidFill>
            </a:rPr>
            <a:t>continue as normal</a:t>
          </a:r>
          <a:endParaRPr lang="en-GB" dirty="0">
            <a:solidFill>
              <a:srgbClr val="FF0000"/>
            </a:solidFill>
          </a:endParaRPr>
        </a:p>
      </dgm:t>
    </dgm:pt>
    <dgm:pt modelId="{0F67D062-0C0F-9647-B54F-42DB1C47379D}" type="parTrans" cxnId="{B7FD0B41-045A-B649-AA25-654D54C0F4CD}">
      <dgm:prSet/>
      <dgm:spPr/>
      <dgm:t>
        <a:bodyPr/>
        <a:lstStyle/>
        <a:p>
          <a:endParaRPr lang="en-GB"/>
        </a:p>
      </dgm:t>
    </dgm:pt>
    <dgm:pt modelId="{74578F20-710B-AE4C-99C8-8B31FFBA44B2}" type="sibTrans" cxnId="{B7FD0B41-045A-B649-AA25-654D54C0F4CD}">
      <dgm:prSet/>
      <dgm:spPr/>
      <dgm:t>
        <a:bodyPr/>
        <a:lstStyle/>
        <a:p>
          <a:endParaRPr lang="en-GB"/>
        </a:p>
      </dgm:t>
    </dgm:pt>
    <dgm:pt modelId="{6FBEFA36-601C-BC41-98FB-B3F1F1D5AA24}">
      <dgm:prSet/>
      <dgm:spPr/>
      <dgm:t>
        <a:bodyPr/>
        <a:lstStyle/>
        <a:p>
          <a:r>
            <a:rPr lang="en-GB" b="0" i="0" baseline="0" dirty="0"/>
            <a:t>If more than 12 hours late, take missed pill ASAP and next pill </a:t>
          </a:r>
          <a:r>
            <a:rPr lang="en-GB" b="0" i="0" baseline="0" dirty="0">
              <a:solidFill>
                <a:srgbClr val="FF0000"/>
              </a:solidFill>
            </a:rPr>
            <a:t>at usual time</a:t>
          </a:r>
          <a:r>
            <a:rPr lang="en-GB" b="0" i="0" baseline="0" dirty="0"/>
            <a:t>. Continue with pack. Take </a:t>
          </a:r>
          <a:r>
            <a:rPr lang="en-GB" b="0" i="0" baseline="0" dirty="0">
              <a:solidFill>
                <a:srgbClr val="FF0000"/>
              </a:solidFill>
            </a:rPr>
            <a:t>extra precautions</a:t>
          </a:r>
          <a:endParaRPr lang="en-GB" dirty="0">
            <a:solidFill>
              <a:srgbClr val="FF0000"/>
            </a:solidFill>
          </a:endParaRPr>
        </a:p>
      </dgm:t>
    </dgm:pt>
    <dgm:pt modelId="{F752E4D8-B47D-654D-89D8-62740B0AD128}" type="parTrans" cxnId="{4B3E48CE-209D-0841-BD7B-8DAA597AB6D3}">
      <dgm:prSet/>
      <dgm:spPr/>
      <dgm:t>
        <a:bodyPr/>
        <a:lstStyle/>
        <a:p>
          <a:endParaRPr lang="en-GB"/>
        </a:p>
      </dgm:t>
    </dgm:pt>
    <dgm:pt modelId="{E47C8F54-59FE-CF47-AD11-E0CB76FB69C7}" type="sibTrans" cxnId="{4B3E48CE-209D-0841-BD7B-8DAA597AB6D3}">
      <dgm:prSet/>
      <dgm:spPr/>
      <dgm:t>
        <a:bodyPr/>
        <a:lstStyle/>
        <a:p>
          <a:endParaRPr lang="en-GB"/>
        </a:p>
      </dgm:t>
    </dgm:pt>
    <dgm:pt modelId="{FEB9E2A7-802A-3D4C-8A38-41E0BEE9FB8B}" type="pres">
      <dgm:prSet presAssocID="{A9E77F62-FB94-8143-B34C-38CB1A2E94BA}" presName="Name0" presStyleCnt="0">
        <dgm:presLayoutVars>
          <dgm:dir/>
          <dgm:animLvl val="lvl"/>
          <dgm:resizeHandles val="exact"/>
        </dgm:presLayoutVars>
      </dgm:prSet>
      <dgm:spPr/>
    </dgm:pt>
    <dgm:pt modelId="{62AD6B58-77CE-9846-97E1-A54F90425F5D}" type="pres">
      <dgm:prSet presAssocID="{8DD0E839-83D7-8E40-9751-7AE3151C2CE0}" presName="composite" presStyleCnt="0"/>
      <dgm:spPr/>
    </dgm:pt>
    <dgm:pt modelId="{B941A911-AB69-0846-90D2-08DE8536DA6B}" type="pres">
      <dgm:prSet presAssocID="{8DD0E839-83D7-8E40-9751-7AE3151C2CE0}" presName="parTx" presStyleLbl="alignNode1" presStyleIdx="0" presStyleCnt="2">
        <dgm:presLayoutVars>
          <dgm:chMax val="0"/>
          <dgm:chPref val="0"/>
          <dgm:bulletEnabled val="1"/>
        </dgm:presLayoutVars>
      </dgm:prSet>
      <dgm:spPr/>
    </dgm:pt>
    <dgm:pt modelId="{1D44FC9D-2161-D54F-921E-9DD4F9585013}" type="pres">
      <dgm:prSet presAssocID="{8DD0E839-83D7-8E40-9751-7AE3151C2CE0}" presName="desTx" presStyleLbl="alignAccFollowNode1" presStyleIdx="0" presStyleCnt="2">
        <dgm:presLayoutVars>
          <dgm:bulletEnabled val="1"/>
        </dgm:presLayoutVars>
      </dgm:prSet>
      <dgm:spPr/>
    </dgm:pt>
    <dgm:pt modelId="{BCF3071B-FFF0-0049-A46F-795ACFFA243F}" type="pres">
      <dgm:prSet presAssocID="{7044861D-3230-BB4F-B4AE-828E9661C8CB}" presName="space" presStyleCnt="0"/>
      <dgm:spPr/>
    </dgm:pt>
    <dgm:pt modelId="{BE0CDC1F-70B4-9641-97F0-CF17B68CE634}" type="pres">
      <dgm:prSet presAssocID="{79A84A0B-A764-6347-AC07-1752EB2BC5BA}" presName="composite" presStyleCnt="0"/>
      <dgm:spPr/>
    </dgm:pt>
    <dgm:pt modelId="{2FBE65EC-8F54-624D-8A22-7BC0A0940E58}" type="pres">
      <dgm:prSet presAssocID="{79A84A0B-A764-6347-AC07-1752EB2BC5BA}" presName="parTx" presStyleLbl="alignNode1" presStyleIdx="1" presStyleCnt="2">
        <dgm:presLayoutVars>
          <dgm:chMax val="0"/>
          <dgm:chPref val="0"/>
          <dgm:bulletEnabled val="1"/>
        </dgm:presLayoutVars>
      </dgm:prSet>
      <dgm:spPr/>
    </dgm:pt>
    <dgm:pt modelId="{1E20327F-CF4F-9A4E-87A2-E2B2B437B70E}" type="pres">
      <dgm:prSet presAssocID="{79A84A0B-A764-6347-AC07-1752EB2BC5BA}" presName="desTx" presStyleLbl="alignAccFollowNode1" presStyleIdx="1" presStyleCnt="2">
        <dgm:presLayoutVars>
          <dgm:bulletEnabled val="1"/>
        </dgm:presLayoutVars>
      </dgm:prSet>
      <dgm:spPr/>
    </dgm:pt>
  </dgm:ptLst>
  <dgm:cxnLst>
    <dgm:cxn modelId="{6BC66F0B-D50E-CB4E-9793-96F7C094EDF0}" type="presOf" srcId="{537B6600-0268-0C45-8E86-28FF45D719BF}" destId="{1D44FC9D-2161-D54F-921E-9DD4F9585013}" srcOrd="0" destOrd="0" presId="urn:microsoft.com/office/officeart/2005/8/layout/hList1"/>
    <dgm:cxn modelId="{5F70C50E-6E94-2B42-88D9-A70EF30776DB}" srcId="{A9E77F62-FB94-8143-B34C-38CB1A2E94BA}" destId="{79A84A0B-A764-6347-AC07-1752EB2BC5BA}" srcOrd="1" destOrd="0" parTransId="{42428D1E-4FD8-D044-B0A7-46EF0FF1B658}" sibTransId="{ACB6D81C-8225-A04B-8671-4C48AE2EFBCF}"/>
    <dgm:cxn modelId="{7546041E-66BD-6344-A108-D61A9CA5C70A}" srcId="{8DD0E839-83D7-8E40-9751-7AE3151C2CE0}" destId="{537B6600-0268-0C45-8E86-28FF45D719BF}" srcOrd="0" destOrd="0" parTransId="{A106C894-5E64-4E4E-84BC-4FB3B98A0BE2}" sibTransId="{80F9A979-7375-0D4D-A232-06D19A7B9B86}"/>
    <dgm:cxn modelId="{5037A43E-901B-B44C-BA3F-970A9CF747E8}" srcId="{8DD0E839-83D7-8E40-9751-7AE3151C2CE0}" destId="{F78AAC04-1126-984F-B25F-53A4CE0609A1}" srcOrd="1" destOrd="0" parTransId="{FD562A58-7FAA-FC48-BA6C-6C87DB6D90F5}" sibTransId="{2F5F3CC5-0EA6-3944-B7C4-4D6CA49F12BA}"/>
    <dgm:cxn modelId="{B7FD0B41-045A-B649-AA25-654D54C0F4CD}" srcId="{79A84A0B-A764-6347-AC07-1752EB2BC5BA}" destId="{A4F74A2C-5B1A-B143-BDB8-05D1C63E1A00}" srcOrd="0" destOrd="0" parTransId="{0F67D062-0C0F-9647-B54F-42DB1C47379D}" sibTransId="{74578F20-710B-AE4C-99C8-8B31FFBA44B2}"/>
    <dgm:cxn modelId="{B0A98C50-F7FB-C744-84FF-54BE3E374178}" type="presOf" srcId="{6FBEFA36-601C-BC41-98FB-B3F1F1D5AA24}" destId="{1E20327F-CF4F-9A4E-87A2-E2B2B437B70E}" srcOrd="0" destOrd="1" presId="urn:microsoft.com/office/officeart/2005/8/layout/hList1"/>
    <dgm:cxn modelId="{FF6D6C57-5AE5-1048-869A-39CBAB7CE339}" srcId="{A9E77F62-FB94-8143-B34C-38CB1A2E94BA}" destId="{8DD0E839-83D7-8E40-9751-7AE3151C2CE0}" srcOrd="0" destOrd="0" parTransId="{349A364C-4EB7-074E-931D-9E9B3D8CF941}" sibTransId="{7044861D-3230-BB4F-B4AE-828E9661C8CB}"/>
    <dgm:cxn modelId="{6E22A46D-ABE3-C04D-9BAC-8BAAA26A3BDD}" type="presOf" srcId="{A4F74A2C-5B1A-B143-BDB8-05D1C63E1A00}" destId="{1E20327F-CF4F-9A4E-87A2-E2B2B437B70E}" srcOrd="0" destOrd="0" presId="urn:microsoft.com/office/officeart/2005/8/layout/hList1"/>
    <dgm:cxn modelId="{A114A681-F96C-EA44-AE94-613761C5B266}" type="presOf" srcId="{8DD0E839-83D7-8E40-9751-7AE3151C2CE0}" destId="{B941A911-AB69-0846-90D2-08DE8536DA6B}" srcOrd="0" destOrd="0" presId="urn:microsoft.com/office/officeart/2005/8/layout/hList1"/>
    <dgm:cxn modelId="{F8C0F6BA-B363-9841-9E49-91777633A95D}" type="presOf" srcId="{F78AAC04-1126-984F-B25F-53A4CE0609A1}" destId="{1D44FC9D-2161-D54F-921E-9DD4F9585013}" srcOrd="0" destOrd="1" presId="urn:microsoft.com/office/officeart/2005/8/layout/hList1"/>
    <dgm:cxn modelId="{F17E7BBE-A099-A342-B014-F58BAC69314A}" type="presOf" srcId="{79A84A0B-A764-6347-AC07-1752EB2BC5BA}" destId="{2FBE65EC-8F54-624D-8A22-7BC0A0940E58}" srcOrd="0" destOrd="0" presId="urn:microsoft.com/office/officeart/2005/8/layout/hList1"/>
    <dgm:cxn modelId="{06177AC2-793C-0D43-B317-BEE0DD6AE035}" type="presOf" srcId="{A9E77F62-FB94-8143-B34C-38CB1A2E94BA}" destId="{FEB9E2A7-802A-3D4C-8A38-41E0BEE9FB8B}" srcOrd="0" destOrd="0" presId="urn:microsoft.com/office/officeart/2005/8/layout/hList1"/>
    <dgm:cxn modelId="{4B3E48CE-209D-0841-BD7B-8DAA597AB6D3}" srcId="{79A84A0B-A764-6347-AC07-1752EB2BC5BA}" destId="{6FBEFA36-601C-BC41-98FB-B3F1F1D5AA24}" srcOrd="1" destOrd="0" parTransId="{F752E4D8-B47D-654D-89D8-62740B0AD128}" sibTransId="{E47C8F54-59FE-CF47-AD11-E0CB76FB69C7}"/>
    <dgm:cxn modelId="{B2A1ED37-7C57-A34F-BD77-A954AD825232}" type="presParOf" srcId="{FEB9E2A7-802A-3D4C-8A38-41E0BEE9FB8B}" destId="{62AD6B58-77CE-9846-97E1-A54F90425F5D}" srcOrd="0" destOrd="0" presId="urn:microsoft.com/office/officeart/2005/8/layout/hList1"/>
    <dgm:cxn modelId="{6C541680-9153-994E-9AA7-2CDE162458EF}" type="presParOf" srcId="{62AD6B58-77CE-9846-97E1-A54F90425F5D}" destId="{B941A911-AB69-0846-90D2-08DE8536DA6B}" srcOrd="0" destOrd="0" presId="urn:microsoft.com/office/officeart/2005/8/layout/hList1"/>
    <dgm:cxn modelId="{632415CC-0064-5E4C-BCE6-7E775B19756A}" type="presParOf" srcId="{62AD6B58-77CE-9846-97E1-A54F90425F5D}" destId="{1D44FC9D-2161-D54F-921E-9DD4F9585013}" srcOrd="1" destOrd="0" presId="urn:microsoft.com/office/officeart/2005/8/layout/hList1"/>
    <dgm:cxn modelId="{BD1015E3-9B59-6541-BEF4-35C6C5108648}" type="presParOf" srcId="{FEB9E2A7-802A-3D4C-8A38-41E0BEE9FB8B}" destId="{BCF3071B-FFF0-0049-A46F-795ACFFA243F}" srcOrd="1" destOrd="0" presId="urn:microsoft.com/office/officeart/2005/8/layout/hList1"/>
    <dgm:cxn modelId="{F6BA7472-19DB-1F4B-A74F-C056C1BD2237}" type="presParOf" srcId="{FEB9E2A7-802A-3D4C-8A38-41E0BEE9FB8B}" destId="{BE0CDC1F-70B4-9641-97F0-CF17B68CE634}" srcOrd="2" destOrd="0" presId="urn:microsoft.com/office/officeart/2005/8/layout/hList1"/>
    <dgm:cxn modelId="{81BD4EAC-82A7-564B-A706-243C7AE311CD}" type="presParOf" srcId="{BE0CDC1F-70B4-9641-97F0-CF17B68CE634}" destId="{2FBE65EC-8F54-624D-8A22-7BC0A0940E58}" srcOrd="0" destOrd="0" presId="urn:microsoft.com/office/officeart/2005/8/layout/hList1"/>
    <dgm:cxn modelId="{D33358BB-03C7-F445-AD9E-FB3E2F935395}" type="presParOf" srcId="{BE0CDC1F-70B4-9641-97F0-CF17B68CE634}" destId="{1E20327F-CF4F-9A4E-87A2-E2B2B437B70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2FE01F-07DF-2C4E-BB82-443DC1AA383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D01462C0-4F19-EA4E-97A9-CC85AAEEA9C8}">
      <dgm:prSet/>
      <dgm:spPr/>
      <dgm:t>
        <a:bodyPr/>
        <a:lstStyle/>
        <a:p>
          <a:endParaRPr lang="en-GB" dirty="0"/>
        </a:p>
      </dgm:t>
    </dgm:pt>
    <dgm:pt modelId="{EBECED0B-AE11-6E49-9255-D398CEADBE9C}" type="parTrans" cxnId="{0ABD4443-EBE6-1F40-BAA5-EA71DFA0000F}">
      <dgm:prSet/>
      <dgm:spPr/>
      <dgm:t>
        <a:bodyPr/>
        <a:lstStyle/>
        <a:p>
          <a:endParaRPr lang="en-GB"/>
        </a:p>
      </dgm:t>
    </dgm:pt>
    <dgm:pt modelId="{6EF2785E-3004-E84C-88B8-4BF661D9D644}" type="sibTrans" cxnId="{0ABD4443-EBE6-1F40-BAA5-EA71DFA0000F}">
      <dgm:prSet/>
      <dgm:spPr/>
      <dgm:t>
        <a:bodyPr/>
        <a:lstStyle/>
        <a:p>
          <a:endParaRPr lang="en-GB"/>
        </a:p>
      </dgm:t>
    </dgm:pt>
    <dgm:pt modelId="{2A909A08-2ECC-5841-B39A-D9C28C94969C}">
      <dgm:prSet/>
      <dgm:spPr/>
      <dgm:t>
        <a:bodyPr/>
        <a:lstStyle/>
        <a:p>
          <a:r>
            <a:rPr lang="en-GB" b="0" i="0" baseline="0"/>
            <a:t>Benefits</a:t>
          </a:r>
          <a:endParaRPr lang="en-GB"/>
        </a:p>
      </dgm:t>
    </dgm:pt>
    <dgm:pt modelId="{7EFC8215-82D3-E145-A827-C8C5EDD69AF9}" type="parTrans" cxnId="{E7018D38-7D73-9146-BBAB-7A90D7A3678E}">
      <dgm:prSet/>
      <dgm:spPr/>
      <dgm:t>
        <a:bodyPr/>
        <a:lstStyle/>
        <a:p>
          <a:endParaRPr lang="en-GB"/>
        </a:p>
      </dgm:t>
    </dgm:pt>
    <dgm:pt modelId="{452C5BAD-BA95-E445-9647-0CD65E769640}" type="sibTrans" cxnId="{E7018D38-7D73-9146-BBAB-7A90D7A3678E}">
      <dgm:prSet/>
      <dgm:spPr/>
      <dgm:t>
        <a:bodyPr/>
        <a:lstStyle/>
        <a:p>
          <a:endParaRPr lang="en-GB"/>
        </a:p>
      </dgm:t>
    </dgm:pt>
    <dgm:pt modelId="{1BF2FDA2-7793-7D44-AF21-813172645585}">
      <dgm:prSet/>
      <dgm:spPr/>
      <dgm:t>
        <a:bodyPr/>
        <a:lstStyle/>
        <a:p>
          <a:r>
            <a:rPr lang="en-GB" b="0" i="0" baseline="0" dirty="0"/>
            <a:t>Controls </a:t>
          </a:r>
          <a:r>
            <a:rPr lang="en-GB" b="0" i="0" baseline="0" dirty="0">
              <a:solidFill>
                <a:srgbClr val="FF0000"/>
              </a:solidFill>
            </a:rPr>
            <a:t>menstrual disorders </a:t>
          </a:r>
          <a:r>
            <a:rPr lang="en-GB" b="0" i="0" baseline="0" dirty="0"/>
            <a:t>(menorrhagia, dysmenorrhoea, oligomenorrhoea)</a:t>
          </a:r>
          <a:endParaRPr lang="en-GB" dirty="0"/>
        </a:p>
      </dgm:t>
    </dgm:pt>
    <dgm:pt modelId="{C92AA5D9-1951-C041-A545-213A5D30738F}" type="parTrans" cxnId="{89B44CD1-AC8E-E545-B371-C51815AB5F09}">
      <dgm:prSet/>
      <dgm:spPr/>
      <dgm:t>
        <a:bodyPr/>
        <a:lstStyle/>
        <a:p>
          <a:endParaRPr lang="en-GB"/>
        </a:p>
      </dgm:t>
    </dgm:pt>
    <dgm:pt modelId="{3E4DE37D-92C8-6A41-8CC6-949BCE52FFC4}" type="sibTrans" cxnId="{89B44CD1-AC8E-E545-B371-C51815AB5F09}">
      <dgm:prSet/>
      <dgm:spPr/>
      <dgm:t>
        <a:bodyPr/>
        <a:lstStyle/>
        <a:p>
          <a:endParaRPr lang="en-GB"/>
        </a:p>
      </dgm:t>
    </dgm:pt>
    <dgm:pt modelId="{67ACB97D-F576-0143-957E-673E38DDBFCE}">
      <dgm:prSet/>
      <dgm:spPr/>
      <dgm:t>
        <a:bodyPr/>
        <a:lstStyle/>
        <a:p>
          <a:r>
            <a:rPr lang="en-GB" b="0" i="0" baseline="0" dirty="0"/>
            <a:t>Reduction in </a:t>
          </a:r>
          <a:r>
            <a:rPr lang="en-GB" b="0" i="0" baseline="0" dirty="0">
              <a:solidFill>
                <a:srgbClr val="FF0000"/>
              </a:solidFill>
            </a:rPr>
            <a:t>endometrial, ovarian and colorectal cancer</a:t>
          </a:r>
          <a:endParaRPr lang="en-GB" dirty="0">
            <a:solidFill>
              <a:srgbClr val="FF0000"/>
            </a:solidFill>
          </a:endParaRPr>
        </a:p>
      </dgm:t>
    </dgm:pt>
    <dgm:pt modelId="{5BB86E5E-A2C8-5544-AAE7-F8F74FEBA6AC}" type="parTrans" cxnId="{3204050A-7D1D-6448-98F6-308934FBE8E4}">
      <dgm:prSet/>
      <dgm:spPr/>
      <dgm:t>
        <a:bodyPr/>
        <a:lstStyle/>
        <a:p>
          <a:endParaRPr lang="en-GB"/>
        </a:p>
      </dgm:t>
    </dgm:pt>
    <dgm:pt modelId="{A305C44C-289A-2D45-AD6D-BD692949FBAA}" type="sibTrans" cxnId="{3204050A-7D1D-6448-98F6-308934FBE8E4}">
      <dgm:prSet/>
      <dgm:spPr/>
      <dgm:t>
        <a:bodyPr/>
        <a:lstStyle/>
        <a:p>
          <a:endParaRPr lang="en-GB"/>
        </a:p>
      </dgm:t>
    </dgm:pt>
    <dgm:pt modelId="{3FBAC22B-7945-D842-93B7-197DDA371F7A}">
      <dgm:prSet/>
      <dgm:spPr/>
      <dgm:t>
        <a:bodyPr/>
        <a:lstStyle/>
        <a:p>
          <a:r>
            <a:rPr lang="en-GB" b="0" i="0" baseline="0" dirty="0"/>
            <a:t>Improves </a:t>
          </a:r>
          <a:r>
            <a:rPr lang="en-GB" b="0" i="0" baseline="0" dirty="0">
              <a:solidFill>
                <a:srgbClr val="FF0000"/>
              </a:solidFill>
            </a:rPr>
            <a:t>menopausal symptoms and acne</a:t>
          </a:r>
          <a:endParaRPr lang="en-GB" dirty="0">
            <a:solidFill>
              <a:srgbClr val="FF0000"/>
            </a:solidFill>
          </a:endParaRPr>
        </a:p>
      </dgm:t>
    </dgm:pt>
    <dgm:pt modelId="{D88F212E-0589-5041-BFE8-D3245D444385}" type="parTrans" cxnId="{DD2651D8-56B9-FA4E-ADB7-B4654732F9D6}">
      <dgm:prSet/>
      <dgm:spPr/>
      <dgm:t>
        <a:bodyPr/>
        <a:lstStyle/>
        <a:p>
          <a:endParaRPr lang="en-GB"/>
        </a:p>
      </dgm:t>
    </dgm:pt>
    <dgm:pt modelId="{05CFF9EE-94B6-AA4C-BCF2-59018DE66AD1}" type="sibTrans" cxnId="{DD2651D8-56B9-FA4E-ADB7-B4654732F9D6}">
      <dgm:prSet/>
      <dgm:spPr/>
      <dgm:t>
        <a:bodyPr/>
        <a:lstStyle/>
        <a:p>
          <a:endParaRPr lang="en-GB"/>
        </a:p>
      </dgm:t>
    </dgm:pt>
    <dgm:pt modelId="{E3E885C4-F9F1-AA45-849C-2433F60710DB}">
      <dgm:prSet/>
      <dgm:spPr/>
      <dgm:t>
        <a:bodyPr/>
        <a:lstStyle/>
        <a:p>
          <a:r>
            <a:rPr lang="en-GB" b="0" i="0" baseline="0"/>
            <a:t>Risks</a:t>
          </a:r>
          <a:endParaRPr lang="en-GB"/>
        </a:p>
      </dgm:t>
    </dgm:pt>
    <dgm:pt modelId="{6EBF8C0D-C480-8348-AF56-9A2AA18FB3A9}" type="parTrans" cxnId="{E0D5DFA6-DB5F-6043-A4FE-420D41166FD0}">
      <dgm:prSet/>
      <dgm:spPr/>
      <dgm:t>
        <a:bodyPr/>
        <a:lstStyle/>
        <a:p>
          <a:endParaRPr lang="en-GB"/>
        </a:p>
      </dgm:t>
    </dgm:pt>
    <dgm:pt modelId="{F1C83AC1-49E9-9D4E-81D6-3F47C765C8B2}" type="sibTrans" cxnId="{E0D5DFA6-DB5F-6043-A4FE-420D41166FD0}">
      <dgm:prSet/>
      <dgm:spPr/>
      <dgm:t>
        <a:bodyPr/>
        <a:lstStyle/>
        <a:p>
          <a:endParaRPr lang="en-GB"/>
        </a:p>
      </dgm:t>
    </dgm:pt>
    <dgm:pt modelId="{C627A23C-60EA-7E4D-A1CA-6D18C1BF2078}">
      <dgm:prSet/>
      <dgm:spPr/>
      <dgm:t>
        <a:bodyPr/>
        <a:lstStyle/>
        <a:p>
          <a:r>
            <a:rPr lang="en-GB" b="0" i="0" baseline="0" dirty="0"/>
            <a:t>Increased risk of </a:t>
          </a:r>
          <a:r>
            <a:rPr lang="en-GB" b="0" i="0" baseline="0" dirty="0">
              <a:solidFill>
                <a:srgbClr val="FF0000"/>
              </a:solidFill>
            </a:rPr>
            <a:t>breast and cervical cancer</a:t>
          </a:r>
          <a:endParaRPr lang="en-GB" dirty="0">
            <a:solidFill>
              <a:srgbClr val="FF0000"/>
            </a:solidFill>
          </a:endParaRPr>
        </a:p>
      </dgm:t>
    </dgm:pt>
    <dgm:pt modelId="{92C39AE1-E458-F140-B754-CD8C443F3742}" type="parTrans" cxnId="{0BD45B69-FD56-F741-B295-33FD72F975A8}">
      <dgm:prSet/>
      <dgm:spPr/>
      <dgm:t>
        <a:bodyPr/>
        <a:lstStyle/>
        <a:p>
          <a:endParaRPr lang="en-GB"/>
        </a:p>
      </dgm:t>
    </dgm:pt>
    <dgm:pt modelId="{8654D41F-97DD-CE4C-A53D-E6E0AFBD3F2C}" type="sibTrans" cxnId="{0BD45B69-FD56-F741-B295-33FD72F975A8}">
      <dgm:prSet/>
      <dgm:spPr/>
      <dgm:t>
        <a:bodyPr/>
        <a:lstStyle/>
        <a:p>
          <a:endParaRPr lang="en-GB"/>
        </a:p>
      </dgm:t>
    </dgm:pt>
    <dgm:pt modelId="{A02F0007-FE7E-6448-838E-2ECD1B48B6F0}">
      <dgm:prSet/>
      <dgm:spPr/>
      <dgm:t>
        <a:bodyPr/>
        <a:lstStyle/>
        <a:p>
          <a:r>
            <a:rPr lang="en-GB" b="0" i="0" baseline="0" dirty="0">
              <a:solidFill>
                <a:srgbClr val="FF0000"/>
              </a:solidFill>
            </a:rPr>
            <a:t>VTE and stroke</a:t>
          </a:r>
          <a:endParaRPr lang="en-GB" dirty="0">
            <a:solidFill>
              <a:srgbClr val="FF0000"/>
            </a:solidFill>
          </a:endParaRPr>
        </a:p>
      </dgm:t>
    </dgm:pt>
    <dgm:pt modelId="{0DD87AB8-6A7B-9B4A-8426-39B23CD93718}" type="parTrans" cxnId="{BCAD30F8-F22F-F14F-BA85-8F13C363591F}">
      <dgm:prSet/>
      <dgm:spPr/>
      <dgm:t>
        <a:bodyPr/>
        <a:lstStyle/>
        <a:p>
          <a:endParaRPr lang="en-GB"/>
        </a:p>
      </dgm:t>
    </dgm:pt>
    <dgm:pt modelId="{8948014F-3307-5F48-AE39-47901E90BE29}" type="sibTrans" cxnId="{BCAD30F8-F22F-F14F-BA85-8F13C363591F}">
      <dgm:prSet/>
      <dgm:spPr/>
      <dgm:t>
        <a:bodyPr/>
        <a:lstStyle/>
        <a:p>
          <a:endParaRPr lang="en-GB"/>
        </a:p>
      </dgm:t>
    </dgm:pt>
    <dgm:pt modelId="{433103AE-E094-D848-AD12-930BE1D53118}">
      <dgm:prSet/>
      <dgm:spPr/>
      <dgm:t>
        <a:bodyPr/>
        <a:lstStyle/>
        <a:p>
          <a:r>
            <a:rPr lang="en-GB" b="0" i="0" baseline="0" dirty="0"/>
            <a:t>Mood changes – no increased risk of depression</a:t>
          </a:r>
          <a:endParaRPr lang="en-GB" dirty="0"/>
        </a:p>
      </dgm:t>
    </dgm:pt>
    <dgm:pt modelId="{5A5DA45C-17F0-E447-81F5-378314AFC555}" type="parTrans" cxnId="{BA814341-FB84-6D43-B09F-5FEEAD1E6AD6}">
      <dgm:prSet/>
      <dgm:spPr/>
      <dgm:t>
        <a:bodyPr/>
        <a:lstStyle/>
        <a:p>
          <a:endParaRPr lang="en-GB"/>
        </a:p>
      </dgm:t>
    </dgm:pt>
    <dgm:pt modelId="{9FE24D8C-D165-2141-B63D-CBCD8BFC9D4C}" type="sibTrans" cxnId="{BA814341-FB84-6D43-B09F-5FEEAD1E6AD6}">
      <dgm:prSet/>
      <dgm:spPr/>
      <dgm:t>
        <a:bodyPr/>
        <a:lstStyle/>
        <a:p>
          <a:endParaRPr lang="en-GB"/>
        </a:p>
      </dgm:t>
    </dgm:pt>
    <dgm:pt modelId="{FDE47D6D-0299-6548-8ACA-C4B5637A4843}">
      <dgm:prSet/>
      <dgm:spPr/>
      <dgm:t>
        <a:bodyPr/>
        <a:lstStyle/>
        <a:p>
          <a:r>
            <a:rPr lang="en-GB" b="0" i="0" baseline="0"/>
            <a:t>Alters cervical mucus and growth of endometrium</a:t>
          </a:r>
          <a:endParaRPr lang="en-GB"/>
        </a:p>
      </dgm:t>
    </dgm:pt>
    <dgm:pt modelId="{A7AD3BC6-6306-AB46-AE8D-43AC8B07AEF4}" type="parTrans" cxnId="{F1766EE4-7C2B-B149-BBFB-C52038D51BA4}">
      <dgm:prSet/>
      <dgm:spPr/>
      <dgm:t>
        <a:bodyPr/>
        <a:lstStyle/>
        <a:p>
          <a:endParaRPr lang="en-GB"/>
        </a:p>
      </dgm:t>
    </dgm:pt>
    <dgm:pt modelId="{D72D0687-787A-C14A-B69E-AB97E8D4E3D3}" type="sibTrans" cxnId="{F1766EE4-7C2B-B149-BBFB-C52038D51BA4}">
      <dgm:prSet/>
      <dgm:spPr/>
      <dgm:t>
        <a:bodyPr/>
        <a:lstStyle/>
        <a:p>
          <a:endParaRPr lang="en-GB"/>
        </a:p>
      </dgm:t>
    </dgm:pt>
    <dgm:pt modelId="{16A54C1A-989F-8941-B5C3-17BAA65AA493}">
      <dgm:prSet/>
      <dgm:spPr/>
      <dgm:t>
        <a:bodyPr/>
        <a:lstStyle/>
        <a:p>
          <a:r>
            <a:rPr lang="en-GB" b="0" i="0" baseline="0"/>
            <a:t>Usually 21 days, then 7 day pill break</a:t>
          </a:r>
          <a:endParaRPr lang="en-GB"/>
        </a:p>
      </dgm:t>
    </dgm:pt>
    <dgm:pt modelId="{8314E357-2884-7D44-BC69-27603A686559}" type="parTrans" cxnId="{717EC7D7-40C3-5E4D-BD34-DA7D19E8B1C9}">
      <dgm:prSet/>
      <dgm:spPr/>
      <dgm:t>
        <a:bodyPr/>
        <a:lstStyle/>
        <a:p>
          <a:endParaRPr lang="en-GB"/>
        </a:p>
      </dgm:t>
    </dgm:pt>
    <dgm:pt modelId="{855C959E-207E-E841-B898-84E1AB162E06}" type="sibTrans" cxnId="{717EC7D7-40C3-5E4D-BD34-DA7D19E8B1C9}">
      <dgm:prSet/>
      <dgm:spPr/>
      <dgm:t>
        <a:bodyPr/>
        <a:lstStyle/>
        <a:p>
          <a:endParaRPr lang="en-GB"/>
        </a:p>
      </dgm:t>
    </dgm:pt>
    <dgm:pt modelId="{E8117913-B57C-9D4C-A9E0-09215F7BF48A}">
      <dgm:prSet/>
      <dgm:spPr/>
      <dgm:t>
        <a:bodyPr/>
        <a:lstStyle/>
        <a:p>
          <a:endParaRPr lang="en-GB" dirty="0"/>
        </a:p>
      </dgm:t>
    </dgm:pt>
    <dgm:pt modelId="{71D1606E-2E14-B94B-98B9-C2DC22E4A75A}" type="sibTrans" cxnId="{9CF7F10B-1BD2-514A-863A-419627F20E42}">
      <dgm:prSet/>
      <dgm:spPr/>
      <dgm:t>
        <a:bodyPr/>
        <a:lstStyle/>
        <a:p>
          <a:endParaRPr lang="en-GB"/>
        </a:p>
      </dgm:t>
    </dgm:pt>
    <dgm:pt modelId="{892468D2-F2E9-DF41-A03C-F98E9898CDB0}" type="parTrans" cxnId="{9CF7F10B-1BD2-514A-863A-419627F20E42}">
      <dgm:prSet/>
      <dgm:spPr/>
      <dgm:t>
        <a:bodyPr/>
        <a:lstStyle/>
        <a:p>
          <a:endParaRPr lang="en-GB"/>
        </a:p>
      </dgm:t>
    </dgm:pt>
    <dgm:pt modelId="{C9CD8EA9-538A-A543-BB2A-C22D13616D29}" type="pres">
      <dgm:prSet presAssocID="{0D2FE01F-07DF-2C4E-BB82-443DC1AA3837}" presName="linearFlow" presStyleCnt="0">
        <dgm:presLayoutVars>
          <dgm:dir/>
          <dgm:animLvl val="lvl"/>
          <dgm:resizeHandles val="exact"/>
        </dgm:presLayoutVars>
      </dgm:prSet>
      <dgm:spPr/>
    </dgm:pt>
    <dgm:pt modelId="{4CB2010C-C070-3744-8AD2-6DDF04B9B876}" type="pres">
      <dgm:prSet presAssocID="{E8117913-B57C-9D4C-A9E0-09215F7BF48A}" presName="composite" presStyleCnt="0"/>
      <dgm:spPr/>
    </dgm:pt>
    <dgm:pt modelId="{8957A92F-2D2D-4247-82F2-1AA77504A5E8}" type="pres">
      <dgm:prSet presAssocID="{E8117913-B57C-9D4C-A9E0-09215F7BF48A}" presName="parentText" presStyleLbl="alignNode1" presStyleIdx="0" presStyleCnt="4">
        <dgm:presLayoutVars>
          <dgm:chMax val="1"/>
          <dgm:bulletEnabled val="1"/>
        </dgm:presLayoutVars>
      </dgm:prSet>
      <dgm:spPr/>
    </dgm:pt>
    <dgm:pt modelId="{384AE68B-05F9-CE40-A9C2-B3EB98CA3012}" type="pres">
      <dgm:prSet presAssocID="{E8117913-B57C-9D4C-A9E0-09215F7BF48A}" presName="descendantText" presStyleLbl="alignAcc1" presStyleIdx="0" presStyleCnt="4">
        <dgm:presLayoutVars>
          <dgm:bulletEnabled val="1"/>
        </dgm:presLayoutVars>
      </dgm:prSet>
      <dgm:spPr/>
    </dgm:pt>
    <dgm:pt modelId="{0FC33459-1A6C-0642-84BC-57C0ADC32103}" type="pres">
      <dgm:prSet presAssocID="{71D1606E-2E14-B94B-98B9-C2DC22E4A75A}" presName="sp" presStyleCnt="0"/>
      <dgm:spPr/>
    </dgm:pt>
    <dgm:pt modelId="{541E3DD2-C869-D549-BEA9-0E0E366A7E4D}" type="pres">
      <dgm:prSet presAssocID="{D01462C0-4F19-EA4E-97A9-CC85AAEEA9C8}" presName="composite" presStyleCnt="0"/>
      <dgm:spPr/>
    </dgm:pt>
    <dgm:pt modelId="{A5A475C3-33A9-2C46-B08E-A764A5242F56}" type="pres">
      <dgm:prSet presAssocID="{D01462C0-4F19-EA4E-97A9-CC85AAEEA9C8}" presName="parentText" presStyleLbl="alignNode1" presStyleIdx="1" presStyleCnt="4">
        <dgm:presLayoutVars>
          <dgm:chMax val="1"/>
          <dgm:bulletEnabled val="1"/>
        </dgm:presLayoutVars>
      </dgm:prSet>
      <dgm:spPr/>
    </dgm:pt>
    <dgm:pt modelId="{63E45DA9-0DAA-E44D-A23F-4EA902C05056}" type="pres">
      <dgm:prSet presAssocID="{D01462C0-4F19-EA4E-97A9-CC85AAEEA9C8}" presName="descendantText" presStyleLbl="alignAcc1" presStyleIdx="1" presStyleCnt="4">
        <dgm:presLayoutVars>
          <dgm:bulletEnabled val="1"/>
        </dgm:presLayoutVars>
      </dgm:prSet>
      <dgm:spPr/>
    </dgm:pt>
    <dgm:pt modelId="{FC10EE62-369F-C042-963D-95536A800581}" type="pres">
      <dgm:prSet presAssocID="{6EF2785E-3004-E84C-88B8-4BF661D9D644}" presName="sp" presStyleCnt="0"/>
      <dgm:spPr/>
    </dgm:pt>
    <dgm:pt modelId="{7F0A8526-E8CD-3843-A1E2-B7BBF2CD410E}" type="pres">
      <dgm:prSet presAssocID="{2A909A08-2ECC-5841-B39A-D9C28C94969C}" presName="composite" presStyleCnt="0"/>
      <dgm:spPr/>
    </dgm:pt>
    <dgm:pt modelId="{6A5DD1D8-5CB5-D846-99FA-7F27039E87D2}" type="pres">
      <dgm:prSet presAssocID="{2A909A08-2ECC-5841-B39A-D9C28C94969C}" presName="parentText" presStyleLbl="alignNode1" presStyleIdx="2" presStyleCnt="4">
        <dgm:presLayoutVars>
          <dgm:chMax val="1"/>
          <dgm:bulletEnabled val="1"/>
        </dgm:presLayoutVars>
      </dgm:prSet>
      <dgm:spPr/>
    </dgm:pt>
    <dgm:pt modelId="{D8762E96-9E0F-C746-A672-8982869BA32C}" type="pres">
      <dgm:prSet presAssocID="{2A909A08-2ECC-5841-B39A-D9C28C94969C}" presName="descendantText" presStyleLbl="alignAcc1" presStyleIdx="2" presStyleCnt="4">
        <dgm:presLayoutVars>
          <dgm:bulletEnabled val="1"/>
        </dgm:presLayoutVars>
      </dgm:prSet>
      <dgm:spPr/>
    </dgm:pt>
    <dgm:pt modelId="{6393B2DB-A583-9F47-B43C-7A0EF0F2874E}" type="pres">
      <dgm:prSet presAssocID="{452C5BAD-BA95-E445-9647-0CD65E769640}" presName="sp" presStyleCnt="0"/>
      <dgm:spPr/>
    </dgm:pt>
    <dgm:pt modelId="{D4EF6920-48A2-B64C-AC79-224162B583FD}" type="pres">
      <dgm:prSet presAssocID="{E3E885C4-F9F1-AA45-849C-2433F60710DB}" presName="composite" presStyleCnt="0"/>
      <dgm:spPr/>
    </dgm:pt>
    <dgm:pt modelId="{4E49B350-C40A-C747-9AFF-E85E131A6043}" type="pres">
      <dgm:prSet presAssocID="{E3E885C4-F9F1-AA45-849C-2433F60710DB}" presName="parentText" presStyleLbl="alignNode1" presStyleIdx="3" presStyleCnt="4">
        <dgm:presLayoutVars>
          <dgm:chMax val="1"/>
          <dgm:bulletEnabled val="1"/>
        </dgm:presLayoutVars>
      </dgm:prSet>
      <dgm:spPr/>
    </dgm:pt>
    <dgm:pt modelId="{5C8A1F50-D4CE-144A-97FE-39E0192A2AE1}" type="pres">
      <dgm:prSet presAssocID="{E3E885C4-F9F1-AA45-849C-2433F60710DB}" presName="descendantText" presStyleLbl="alignAcc1" presStyleIdx="3" presStyleCnt="4">
        <dgm:presLayoutVars>
          <dgm:bulletEnabled val="1"/>
        </dgm:presLayoutVars>
      </dgm:prSet>
      <dgm:spPr/>
    </dgm:pt>
  </dgm:ptLst>
  <dgm:cxnLst>
    <dgm:cxn modelId="{74472409-B550-5A43-B94F-6DD66D2BDB5A}" type="presOf" srcId="{A02F0007-FE7E-6448-838E-2ECD1B48B6F0}" destId="{5C8A1F50-D4CE-144A-97FE-39E0192A2AE1}" srcOrd="0" destOrd="1" presId="urn:microsoft.com/office/officeart/2005/8/layout/chevron2"/>
    <dgm:cxn modelId="{3204050A-7D1D-6448-98F6-308934FBE8E4}" srcId="{2A909A08-2ECC-5841-B39A-D9C28C94969C}" destId="{67ACB97D-F576-0143-957E-673E38DDBFCE}" srcOrd="1" destOrd="0" parTransId="{5BB86E5E-A2C8-5544-AAE7-F8F74FEBA6AC}" sibTransId="{A305C44C-289A-2D45-AD6D-BD692949FBAA}"/>
    <dgm:cxn modelId="{9CF7F10B-1BD2-514A-863A-419627F20E42}" srcId="{0D2FE01F-07DF-2C4E-BB82-443DC1AA3837}" destId="{E8117913-B57C-9D4C-A9E0-09215F7BF48A}" srcOrd="0" destOrd="0" parTransId="{892468D2-F2E9-DF41-A03C-F98E9898CDB0}" sibTransId="{71D1606E-2E14-B94B-98B9-C2DC22E4A75A}"/>
    <dgm:cxn modelId="{4181CF27-BD4A-0446-B66C-6772CF92A689}" type="presOf" srcId="{16A54C1A-989F-8941-B5C3-17BAA65AA493}" destId="{63E45DA9-0DAA-E44D-A23F-4EA902C05056}" srcOrd="0" destOrd="0" presId="urn:microsoft.com/office/officeart/2005/8/layout/chevron2"/>
    <dgm:cxn modelId="{070FE735-91B9-6B49-BF24-7E150766D3F6}" type="presOf" srcId="{0D2FE01F-07DF-2C4E-BB82-443DC1AA3837}" destId="{C9CD8EA9-538A-A543-BB2A-C22D13616D29}" srcOrd="0" destOrd="0" presId="urn:microsoft.com/office/officeart/2005/8/layout/chevron2"/>
    <dgm:cxn modelId="{E7018D38-7D73-9146-BBAB-7A90D7A3678E}" srcId="{0D2FE01F-07DF-2C4E-BB82-443DC1AA3837}" destId="{2A909A08-2ECC-5841-B39A-D9C28C94969C}" srcOrd="2" destOrd="0" parTransId="{7EFC8215-82D3-E145-A827-C8C5EDD69AF9}" sibTransId="{452C5BAD-BA95-E445-9647-0CD65E769640}"/>
    <dgm:cxn modelId="{BA814341-FB84-6D43-B09F-5FEEAD1E6AD6}" srcId="{E3E885C4-F9F1-AA45-849C-2433F60710DB}" destId="{433103AE-E094-D848-AD12-930BE1D53118}" srcOrd="2" destOrd="0" parTransId="{5A5DA45C-17F0-E447-81F5-378314AFC555}" sibTransId="{9FE24D8C-D165-2141-B63D-CBCD8BFC9D4C}"/>
    <dgm:cxn modelId="{0ABD4443-EBE6-1F40-BAA5-EA71DFA0000F}" srcId="{0D2FE01F-07DF-2C4E-BB82-443DC1AA3837}" destId="{D01462C0-4F19-EA4E-97A9-CC85AAEEA9C8}" srcOrd="1" destOrd="0" parTransId="{EBECED0B-AE11-6E49-9255-D398CEADBE9C}" sibTransId="{6EF2785E-3004-E84C-88B8-4BF661D9D644}"/>
    <dgm:cxn modelId="{5FA64B58-30B7-684B-BDF7-32C10EE6A8DB}" type="presOf" srcId="{67ACB97D-F576-0143-957E-673E38DDBFCE}" destId="{D8762E96-9E0F-C746-A672-8982869BA32C}" srcOrd="0" destOrd="1" presId="urn:microsoft.com/office/officeart/2005/8/layout/chevron2"/>
    <dgm:cxn modelId="{ECE58665-D917-794A-8569-7C0FA12E72E9}" type="presOf" srcId="{E8117913-B57C-9D4C-A9E0-09215F7BF48A}" destId="{8957A92F-2D2D-4247-82F2-1AA77504A5E8}" srcOrd="0" destOrd="0" presId="urn:microsoft.com/office/officeart/2005/8/layout/chevron2"/>
    <dgm:cxn modelId="{EFDA4C69-021A-524D-9206-D47A5DA2194C}" type="presOf" srcId="{433103AE-E094-D848-AD12-930BE1D53118}" destId="{5C8A1F50-D4CE-144A-97FE-39E0192A2AE1}" srcOrd="0" destOrd="2" presId="urn:microsoft.com/office/officeart/2005/8/layout/chevron2"/>
    <dgm:cxn modelId="{0BD45B69-FD56-F741-B295-33FD72F975A8}" srcId="{E3E885C4-F9F1-AA45-849C-2433F60710DB}" destId="{C627A23C-60EA-7E4D-A1CA-6D18C1BF2078}" srcOrd="0" destOrd="0" parTransId="{92C39AE1-E458-F140-B754-CD8C443F3742}" sibTransId="{8654D41F-97DD-CE4C-A53D-E6E0AFBD3F2C}"/>
    <dgm:cxn modelId="{C6436F8D-7E9C-F544-AD08-B1F6C19BCF08}" type="presOf" srcId="{3FBAC22B-7945-D842-93B7-197DDA371F7A}" destId="{D8762E96-9E0F-C746-A672-8982869BA32C}" srcOrd="0" destOrd="2" presId="urn:microsoft.com/office/officeart/2005/8/layout/chevron2"/>
    <dgm:cxn modelId="{C19CCC8D-0D3B-C546-9CD5-097EDB6477A7}" type="presOf" srcId="{C627A23C-60EA-7E4D-A1CA-6D18C1BF2078}" destId="{5C8A1F50-D4CE-144A-97FE-39E0192A2AE1}" srcOrd="0" destOrd="0" presId="urn:microsoft.com/office/officeart/2005/8/layout/chevron2"/>
    <dgm:cxn modelId="{E0D5DFA6-DB5F-6043-A4FE-420D41166FD0}" srcId="{0D2FE01F-07DF-2C4E-BB82-443DC1AA3837}" destId="{E3E885C4-F9F1-AA45-849C-2433F60710DB}" srcOrd="3" destOrd="0" parTransId="{6EBF8C0D-C480-8348-AF56-9A2AA18FB3A9}" sibTransId="{F1C83AC1-49E9-9D4E-81D6-3F47C765C8B2}"/>
    <dgm:cxn modelId="{10C47FA9-120D-3F4B-81A3-3D7F83219028}" type="presOf" srcId="{2A909A08-2ECC-5841-B39A-D9C28C94969C}" destId="{6A5DD1D8-5CB5-D846-99FA-7F27039E87D2}" srcOrd="0" destOrd="0" presId="urn:microsoft.com/office/officeart/2005/8/layout/chevron2"/>
    <dgm:cxn modelId="{0CDDD0BE-A2CA-4B41-A8B7-F8992E7FFF10}" type="presOf" srcId="{D01462C0-4F19-EA4E-97A9-CC85AAEEA9C8}" destId="{A5A475C3-33A9-2C46-B08E-A764A5242F56}" srcOrd="0" destOrd="0" presId="urn:microsoft.com/office/officeart/2005/8/layout/chevron2"/>
    <dgm:cxn modelId="{C6ECABCF-1AFE-6E4F-BB3F-6CE034E69125}" type="presOf" srcId="{1BF2FDA2-7793-7D44-AF21-813172645585}" destId="{D8762E96-9E0F-C746-A672-8982869BA32C}" srcOrd="0" destOrd="0" presId="urn:microsoft.com/office/officeart/2005/8/layout/chevron2"/>
    <dgm:cxn modelId="{89B44CD1-AC8E-E545-B371-C51815AB5F09}" srcId="{2A909A08-2ECC-5841-B39A-D9C28C94969C}" destId="{1BF2FDA2-7793-7D44-AF21-813172645585}" srcOrd="0" destOrd="0" parTransId="{C92AA5D9-1951-C041-A545-213A5D30738F}" sibTransId="{3E4DE37D-92C8-6A41-8CC6-949BCE52FFC4}"/>
    <dgm:cxn modelId="{E275CED2-A651-3943-BF3F-A02F9791B65B}" type="presOf" srcId="{FDE47D6D-0299-6548-8ACA-C4B5637A4843}" destId="{384AE68B-05F9-CE40-A9C2-B3EB98CA3012}" srcOrd="0" destOrd="0" presId="urn:microsoft.com/office/officeart/2005/8/layout/chevron2"/>
    <dgm:cxn modelId="{717EC7D7-40C3-5E4D-BD34-DA7D19E8B1C9}" srcId="{D01462C0-4F19-EA4E-97A9-CC85AAEEA9C8}" destId="{16A54C1A-989F-8941-B5C3-17BAA65AA493}" srcOrd="0" destOrd="0" parTransId="{8314E357-2884-7D44-BC69-27603A686559}" sibTransId="{855C959E-207E-E841-B898-84E1AB162E06}"/>
    <dgm:cxn modelId="{DD2651D8-56B9-FA4E-ADB7-B4654732F9D6}" srcId="{2A909A08-2ECC-5841-B39A-D9C28C94969C}" destId="{3FBAC22B-7945-D842-93B7-197DDA371F7A}" srcOrd="2" destOrd="0" parTransId="{D88F212E-0589-5041-BFE8-D3245D444385}" sibTransId="{05CFF9EE-94B6-AA4C-BCF2-59018DE66AD1}"/>
    <dgm:cxn modelId="{F1766EE4-7C2B-B149-BBFB-C52038D51BA4}" srcId="{E8117913-B57C-9D4C-A9E0-09215F7BF48A}" destId="{FDE47D6D-0299-6548-8ACA-C4B5637A4843}" srcOrd="0" destOrd="0" parTransId="{A7AD3BC6-6306-AB46-AE8D-43AC8B07AEF4}" sibTransId="{D72D0687-787A-C14A-B69E-AB97E8D4E3D3}"/>
    <dgm:cxn modelId="{6AB7D8EC-0162-3347-8068-EDE7999AEC09}" type="presOf" srcId="{E3E885C4-F9F1-AA45-849C-2433F60710DB}" destId="{4E49B350-C40A-C747-9AFF-E85E131A6043}" srcOrd="0" destOrd="0" presId="urn:microsoft.com/office/officeart/2005/8/layout/chevron2"/>
    <dgm:cxn modelId="{BCAD30F8-F22F-F14F-BA85-8F13C363591F}" srcId="{E3E885C4-F9F1-AA45-849C-2433F60710DB}" destId="{A02F0007-FE7E-6448-838E-2ECD1B48B6F0}" srcOrd="1" destOrd="0" parTransId="{0DD87AB8-6A7B-9B4A-8426-39B23CD93718}" sibTransId="{8948014F-3307-5F48-AE39-47901E90BE29}"/>
    <dgm:cxn modelId="{909E6CA7-A609-8142-AFBC-3BEAE530CCE1}" type="presParOf" srcId="{C9CD8EA9-538A-A543-BB2A-C22D13616D29}" destId="{4CB2010C-C070-3744-8AD2-6DDF04B9B876}" srcOrd="0" destOrd="0" presId="urn:microsoft.com/office/officeart/2005/8/layout/chevron2"/>
    <dgm:cxn modelId="{245E7118-D9D9-D34B-89D5-DC6E8490BAE4}" type="presParOf" srcId="{4CB2010C-C070-3744-8AD2-6DDF04B9B876}" destId="{8957A92F-2D2D-4247-82F2-1AA77504A5E8}" srcOrd="0" destOrd="0" presId="urn:microsoft.com/office/officeart/2005/8/layout/chevron2"/>
    <dgm:cxn modelId="{C85596C2-9A63-454F-B18B-C739FD6A61C8}" type="presParOf" srcId="{4CB2010C-C070-3744-8AD2-6DDF04B9B876}" destId="{384AE68B-05F9-CE40-A9C2-B3EB98CA3012}" srcOrd="1" destOrd="0" presId="urn:microsoft.com/office/officeart/2005/8/layout/chevron2"/>
    <dgm:cxn modelId="{B61D53A0-2AD5-E84E-BBBD-984557243C3D}" type="presParOf" srcId="{C9CD8EA9-538A-A543-BB2A-C22D13616D29}" destId="{0FC33459-1A6C-0642-84BC-57C0ADC32103}" srcOrd="1" destOrd="0" presId="urn:microsoft.com/office/officeart/2005/8/layout/chevron2"/>
    <dgm:cxn modelId="{58F6AB95-90EF-2849-9EAC-410D72050C90}" type="presParOf" srcId="{C9CD8EA9-538A-A543-BB2A-C22D13616D29}" destId="{541E3DD2-C869-D549-BEA9-0E0E366A7E4D}" srcOrd="2" destOrd="0" presId="urn:microsoft.com/office/officeart/2005/8/layout/chevron2"/>
    <dgm:cxn modelId="{41AF5E38-2E09-CE43-B0DD-EE4FBDAF4E79}" type="presParOf" srcId="{541E3DD2-C869-D549-BEA9-0E0E366A7E4D}" destId="{A5A475C3-33A9-2C46-B08E-A764A5242F56}" srcOrd="0" destOrd="0" presId="urn:microsoft.com/office/officeart/2005/8/layout/chevron2"/>
    <dgm:cxn modelId="{470F6995-44AA-4E48-95A4-6825E2F04C7C}" type="presParOf" srcId="{541E3DD2-C869-D549-BEA9-0E0E366A7E4D}" destId="{63E45DA9-0DAA-E44D-A23F-4EA902C05056}" srcOrd="1" destOrd="0" presId="urn:microsoft.com/office/officeart/2005/8/layout/chevron2"/>
    <dgm:cxn modelId="{210ED96B-7335-CD45-918F-07553263F0E4}" type="presParOf" srcId="{C9CD8EA9-538A-A543-BB2A-C22D13616D29}" destId="{FC10EE62-369F-C042-963D-95536A800581}" srcOrd="3" destOrd="0" presId="urn:microsoft.com/office/officeart/2005/8/layout/chevron2"/>
    <dgm:cxn modelId="{B87C8018-F2A3-1B4F-943D-68ADB73CEA93}" type="presParOf" srcId="{C9CD8EA9-538A-A543-BB2A-C22D13616D29}" destId="{7F0A8526-E8CD-3843-A1E2-B7BBF2CD410E}" srcOrd="4" destOrd="0" presId="urn:microsoft.com/office/officeart/2005/8/layout/chevron2"/>
    <dgm:cxn modelId="{491E6E47-030B-DE4E-A562-72FB161D87A2}" type="presParOf" srcId="{7F0A8526-E8CD-3843-A1E2-B7BBF2CD410E}" destId="{6A5DD1D8-5CB5-D846-99FA-7F27039E87D2}" srcOrd="0" destOrd="0" presId="urn:microsoft.com/office/officeart/2005/8/layout/chevron2"/>
    <dgm:cxn modelId="{CBDDBED3-FD79-9C45-8E04-4E4E85D9AA0A}" type="presParOf" srcId="{7F0A8526-E8CD-3843-A1E2-B7BBF2CD410E}" destId="{D8762E96-9E0F-C746-A672-8982869BA32C}" srcOrd="1" destOrd="0" presId="urn:microsoft.com/office/officeart/2005/8/layout/chevron2"/>
    <dgm:cxn modelId="{1561171B-3C9C-7548-B6A6-759FDC301468}" type="presParOf" srcId="{C9CD8EA9-538A-A543-BB2A-C22D13616D29}" destId="{6393B2DB-A583-9F47-B43C-7A0EF0F2874E}" srcOrd="5" destOrd="0" presId="urn:microsoft.com/office/officeart/2005/8/layout/chevron2"/>
    <dgm:cxn modelId="{6AC7B231-9662-884E-853F-6E091DE685BF}" type="presParOf" srcId="{C9CD8EA9-538A-A543-BB2A-C22D13616D29}" destId="{D4EF6920-48A2-B64C-AC79-224162B583FD}" srcOrd="6" destOrd="0" presId="urn:microsoft.com/office/officeart/2005/8/layout/chevron2"/>
    <dgm:cxn modelId="{DFDE8914-F3FD-8443-A2FC-15CC0DEF9986}" type="presParOf" srcId="{D4EF6920-48A2-B64C-AC79-224162B583FD}" destId="{4E49B350-C40A-C747-9AFF-E85E131A6043}" srcOrd="0" destOrd="0" presId="urn:microsoft.com/office/officeart/2005/8/layout/chevron2"/>
    <dgm:cxn modelId="{DCC124D3-A0A2-294A-8FCC-5191AF2CA3D2}" type="presParOf" srcId="{D4EF6920-48A2-B64C-AC79-224162B583FD}" destId="{5C8A1F50-D4CE-144A-97FE-39E0192A2AE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50A7E0-02FD-D144-BDB0-FF930047F839}" type="doc">
      <dgm:prSet loTypeId="urn:microsoft.com/office/officeart/2005/8/layout/hList1" loCatId="list" qsTypeId="urn:microsoft.com/office/officeart/2005/8/quickstyle/simple1" qsCatId="simple" csTypeId="urn:microsoft.com/office/officeart/2005/8/colors/colorful4" csCatId="colorful"/>
      <dgm:spPr/>
      <dgm:t>
        <a:bodyPr/>
        <a:lstStyle/>
        <a:p>
          <a:endParaRPr lang="en-GB"/>
        </a:p>
      </dgm:t>
    </dgm:pt>
    <dgm:pt modelId="{31F4D7B4-B6F8-4747-BE51-0908FD7F325E}">
      <dgm:prSet/>
      <dgm:spPr/>
      <dgm:t>
        <a:bodyPr/>
        <a:lstStyle/>
        <a:p>
          <a:r>
            <a:rPr lang="en-GB" b="0" i="0" baseline="0"/>
            <a:t>If one pill missed</a:t>
          </a:r>
          <a:endParaRPr lang="en-GB"/>
        </a:p>
      </dgm:t>
    </dgm:pt>
    <dgm:pt modelId="{8C067462-5B88-CB4C-BFB7-5E215D17E5EE}" type="parTrans" cxnId="{5A310F34-0B11-084D-84EF-B6D69E7603EA}">
      <dgm:prSet/>
      <dgm:spPr/>
      <dgm:t>
        <a:bodyPr/>
        <a:lstStyle/>
        <a:p>
          <a:endParaRPr lang="en-GB"/>
        </a:p>
      </dgm:t>
    </dgm:pt>
    <dgm:pt modelId="{1B76F630-0B75-E447-8B27-295B51E302D6}" type="sibTrans" cxnId="{5A310F34-0B11-084D-84EF-B6D69E7603EA}">
      <dgm:prSet/>
      <dgm:spPr/>
      <dgm:t>
        <a:bodyPr/>
        <a:lstStyle/>
        <a:p>
          <a:endParaRPr lang="en-GB"/>
        </a:p>
      </dgm:t>
    </dgm:pt>
    <dgm:pt modelId="{106A722E-8D7E-5B49-944D-91A6990AA1ED}">
      <dgm:prSet/>
      <dgm:spPr/>
      <dgm:t>
        <a:bodyPr/>
        <a:lstStyle/>
        <a:p>
          <a:r>
            <a:rPr lang="en-GB" b="0" i="0" baseline="0" dirty="0"/>
            <a:t>Take the </a:t>
          </a:r>
          <a:r>
            <a:rPr lang="en-GB" b="0" i="0" baseline="0" dirty="0">
              <a:solidFill>
                <a:srgbClr val="FF0000"/>
              </a:solidFill>
            </a:rPr>
            <a:t>last pill</a:t>
          </a:r>
          <a:endParaRPr lang="en-GB" dirty="0">
            <a:solidFill>
              <a:srgbClr val="FF0000"/>
            </a:solidFill>
          </a:endParaRPr>
        </a:p>
      </dgm:t>
    </dgm:pt>
    <dgm:pt modelId="{DAB526ED-D816-5A40-BB69-23547FA8A547}" type="parTrans" cxnId="{FEA6E64D-BB6B-8745-9878-7433452EB9E3}">
      <dgm:prSet/>
      <dgm:spPr/>
      <dgm:t>
        <a:bodyPr/>
        <a:lstStyle/>
        <a:p>
          <a:endParaRPr lang="en-GB"/>
        </a:p>
      </dgm:t>
    </dgm:pt>
    <dgm:pt modelId="{4831CED6-42E0-0F41-B4AB-2AD5EC8C7725}" type="sibTrans" cxnId="{FEA6E64D-BB6B-8745-9878-7433452EB9E3}">
      <dgm:prSet/>
      <dgm:spPr/>
      <dgm:t>
        <a:bodyPr/>
        <a:lstStyle/>
        <a:p>
          <a:endParaRPr lang="en-GB"/>
        </a:p>
      </dgm:t>
    </dgm:pt>
    <dgm:pt modelId="{0333A1F2-50DB-7E40-B673-FEE92D2DA34D}">
      <dgm:prSet/>
      <dgm:spPr/>
      <dgm:t>
        <a:bodyPr/>
        <a:lstStyle/>
        <a:p>
          <a:r>
            <a:rPr lang="en-GB" b="0" i="0" baseline="0" dirty="0"/>
            <a:t>Continue taking pills </a:t>
          </a:r>
          <a:r>
            <a:rPr lang="en-GB" b="0" i="0" baseline="0" dirty="0">
              <a:solidFill>
                <a:srgbClr val="FF0000"/>
              </a:solidFill>
            </a:rPr>
            <a:t>daily</a:t>
          </a:r>
          <a:endParaRPr lang="en-GB" dirty="0">
            <a:solidFill>
              <a:srgbClr val="FF0000"/>
            </a:solidFill>
          </a:endParaRPr>
        </a:p>
      </dgm:t>
    </dgm:pt>
    <dgm:pt modelId="{590F537C-38CA-F245-AB7A-9AC509EBE6AF}" type="parTrans" cxnId="{E123695E-CA9A-A345-A540-C7819F7373EA}">
      <dgm:prSet/>
      <dgm:spPr/>
      <dgm:t>
        <a:bodyPr/>
        <a:lstStyle/>
        <a:p>
          <a:endParaRPr lang="en-GB"/>
        </a:p>
      </dgm:t>
    </dgm:pt>
    <dgm:pt modelId="{9615E956-75CF-8346-AB56-4CD1DFD92E5C}" type="sibTrans" cxnId="{E123695E-CA9A-A345-A540-C7819F7373EA}">
      <dgm:prSet/>
      <dgm:spPr/>
      <dgm:t>
        <a:bodyPr/>
        <a:lstStyle/>
        <a:p>
          <a:endParaRPr lang="en-GB"/>
        </a:p>
      </dgm:t>
    </dgm:pt>
    <dgm:pt modelId="{D11A0C94-5965-C648-A5F8-81F3DFF3BF7D}">
      <dgm:prSet/>
      <dgm:spPr/>
      <dgm:t>
        <a:bodyPr/>
        <a:lstStyle/>
        <a:p>
          <a:r>
            <a:rPr lang="en-GB" b="0" i="0" baseline="0" dirty="0">
              <a:solidFill>
                <a:srgbClr val="FF0000"/>
              </a:solidFill>
            </a:rPr>
            <a:t>No additional precautions </a:t>
          </a:r>
          <a:r>
            <a:rPr lang="en-GB" b="0" i="0" baseline="0" dirty="0"/>
            <a:t>needed</a:t>
          </a:r>
          <a:endParaRPr lang="en-GB" dirty="0"/>
        </a:p>
      </dgm:t>
    </dgm:pt>
    <dgm:pt modelId="{E2FC7AAF-EF2B-7C47-9E57-2EE4319FCCD1}" type="parTrans" cxnId="{0624F512-F596-1247-B01A-831472B4D394}">
      <dgm:prSet/>
      <dgm:spPr/>
      <dgm:t>
        <a:bodyPr/>
        <a:lstStyle/>
        <a:p>
          <a:endParaRPr lang="en-GB"/>
        </a:p>
      </dgm:t>
    </dgm:pt>
    <dgm:pt modelId="{BC6CF456-370D-294B-9C34-466F6574C87A}" type="sibTrans" cxnId="{0624F512-F596-1247-B01A-831472B4D394}">
      <dgm:prSet/>
      <dgm:spPr/>
      <dgm:t>
        <a:bodyPr/>
        <a:lstStyle/>
        <a:p>
          <a:endParaRPr lang="en-GB"/>
        </a:p>
      </dgm:t>
    </dgm:pt>
    <dgm:pt modelId="{F253429C-2D1C-D643-9479-7A38709DE5B1}">
      <dgm:prSet/>
      <dgm:spPr/>
      <dgm:t>
        <a:bodyPr/>
        <a:lstStyle/>
        <a:p>
          <a:r>
            <a:rPr lang="en-GB" b="0" i="0" baseline="0"/>
            <a:t>If 2 or more pills missed</a:t>
          </a:r>
          <a:endParaRPr lang="en-GB"/>
        </a:p>
      </dgm:t>
    </dgm:pt>
    <dgm:pt modelId="{28B9FEC8-2F2B-354C-BB73-191709EDB90A}" type="parTrans" cxnId="{1F64786C-1FD9-864F-9C77-D38DBD8AC975}">
      <dgm:prSet/>
      <dgm:spPr/>
      <dgm:t>
        <a:bodyPr/>
        <a:lstStyle/>
        <a:p>
          <a:endParaRPr lang="en-GB"/>
        </a:p>
      </dgm:t>
    </dgm:pt>
    <dgm:pt modelId="{FE87C375-2A4A-5842-9BC3-D80B8B431894}" type="sibTrans" cxnId="{1F64786C-1FD9-864F-9C77-D38DBD8AC975}">
      <dgm:prSet/>
      <dgm:spPr/>
      <dgm:t>
        <a:bodyPr/>
        <a:lstStyle/>
        <a:p>
          <a:endParaRPr lang="en-GB"/>
        </a:p>
      </dgm:t>
    </dgm:pt>
    <dgm:pt modelId="{16DCC8F2-6C84-354F-95B1-B4E9420303C1}">
      <dgm:prSet/>
      <dgm:spPr/>
      <dgm:t>
        <a:bodyPr/>
        <a:lstStyle/>
        <a:p>
          <a:r>
            <a:rPr lang="en-GB" b="0" i="0" baseline="0" dirty="0"/>
            <a:t>Take the </a:t>
          </a:r>
          <a:r>
            <a:rPr lang="en-GB" b="0" i="0" baseline="0" dirty="0">
              <a:solidFill>
                <a:srgbClr val="FF0000"/>
              </a:solidFill>
            </a:rPr>
            <a:t>last pill </a:t>
          </a:r>
          <a:r>
            <a:rPr lang="en-GB" b="0" i="0" baseline="0" dirty="0"/>
            <a:t>and continue taking pills daily</a:t>
          </a:r>
          <a:endParaRPr lang="en-GB" dirty="0"/>
        </a:p>
      </dgm:t>
    </dgm:pt>
    <dgm:pt modelId="{6E1803CB-EC6D-164A-A084-FD142C3817FA}" type="parTrans" cxnId="{279B2D6A-ABEC-3547-BF3D-C39303D904C9}">
      <dgm:prSet/>
      <dgm:spPr/>
      <dgm:t>
        <a:bodyPr/>
        <a:lstStyle/>
        <a:p>
          <a:endParaRPr lang="en-GB"/>
        </a:p>
      </dgm:t>
    </dgm:pt>
    <dgm:pt modelId="{B4F66954-51C2-1140-B937-F254EDC3AFF8}" type="sibTrans" cxnId="{279B2D6A-ABEC-3547-BF3D-C39303D904C9}">
      <dgm:prSet/>
      <dgm:spPr/>
      <dgm:t>
        <a:bodyPr/>
        <a:lstStyle/>
        <a:p>
          <a:endParaRPr lang="en-GB"/>
        </a:p>
      </dgm:t>
    </dgm:pt>
    <dgm:pt modelId="{F8634B39-EA4B-1441-BBCD-262D0C14BA6C}">
      <dgm:prSet/>
      <dgm:spPr/>
      <dgm:t>
        <a:bodyPr/>
        <a:lstStyle/>
        <a:p>
          <a:r>
            <a:rPr lang="en-GB" b="0" i="0" baseline="0" dirty="0"/>
            <a:t>Use </a:t>
          </a:r>
          <a:r>
            <a:rPr lang="en-GB" b="0" i="0" baseline="0" dirty="0">
              <a:solidFill>
                <a:srgbClr val="FF0000"/>
              </a:solidFill>
            </a:rPr>
            <a:t>condoms or abstain from sex</a:t>
          </a:r>
          <a:r>
            <a:rPr lang="en-GB" b="0" i="0" baseline="0" dirty="0"/>
            <a:t> until taken pill for </a:t>
          </a:r>
          <a:r>
            <a:rPr lang="en-GB" b="0" i="0" baseline="0" dirty="0">
              <a:solidFill>
                <a:srgbClr val="FF0000"/>
              </a:solidFill>
            </a:rPr>
            <a:t>7 days </a:t>
          </a:r>
          <a:r>
            <a:rPr lang="en-GB" b="0" i="0" baseline="0" dirty="0"/>
            <a:t>in a row</a:t>
          </a:r>
          <a:endParaRPr lang="en-GB" dirty="0"/>
        </a:p>
      </dgm:t>
    </dgm:pt>
    <dgm:pt modelId="{0699DEF7-43D9-4C44-9B2C-74FC36EF6828}" type="parTrans" cxnId="{5817BE55-8B73-6046-9358-9E136731F722}">
      <dgm:prSet/>
      <dgm:spPr/>
      <dgm:t>
        <a:bodyPr/>
        <a:lstStyle/>
        <a:p>
          <a:endParaRPr lang="en-GB"/>
        </a:p>
      </dgm:t>
    </dgm:pt>
    <dgm:pt modelId="{459D6301-06F3-774A-A3C8-49B01B63AA8F}" type="sibTrans" cxnId="{5817BE55-8B73-6046-9358-9E136731F722}">
      <dgm:prSet/>
      <dgm:spPr/>
      <dgm:t>
        <a:bodyPr/>
        <a:lstStyle/>
        <a:p>
          <a:endParaRPr lang="en-GB"/>
        </a:p>
      </dgm:t>
    </dgm:pt>
    <dgm:pt modelId="{002F70B7-749C-CA4C-B183-6C3C0D8D978E}">
      <dgm:prSet/>
      <dgm:spPr/>
      <dgm:t>
        <a:bodyPr/>
        <a:lstStyle/>
        <a:p>
          <a:r>
            <a:rPr lang="en-GB" b="0" i="0" baseline="0"/>
            <a:t>Rules relating to weeks</a:t>
          </a:r>
          <a:endParaRPr lang="en-GB"/>
        </a:p>
      </dgm:t>
    </dgm:pt>
    <dgm:pt modelId="{E6DC19EC-2AB0-F247-B266-7DC4E76C82D3}" type="parTrans" cxnId="{62A921AB-9C0A-8048-9463-D2CFCAA2C51B}">
      <dgm:prSet/>
      <dgm:spPr/>
      <dgm:t>
        <a:bodyPr/>
        <a:lstStyle/>
        <a:p>
          <a:endParaRPr lang="en-GB"/>
        </a:p>
      </dgm:t>
    </dgm:pt>
    <dgm:pt modelId="{A10FCB1D-854A-4B41-8687-B4C310430BF7}" type="sibTrans" cxnId="{62A921AB-9C0A-8048-9463-D2CFCAA2C51B}">
      <dgm:prSet/>
      <dgm:spPr/>
      <dgm:t>
        <a:bodyPr/>
        <a:lstStyle/>
        <a:p>
          <a:endParaRPr lang="en-GB"/>
        </a:p>
      </dgm:t>
    </dgm:pt>
    <dgm:pt modelId="{683A47B2-718F-924C-B79F-2BD43F7D4FF8}">
      <dgm:prSet/>
      <dgm:spPr/>
      <dgm:t>
        <a:bodyPr/>
        <a:lstStyle/>
        <a:p>
          <a:r>
            <a:rPr lang="en-GB" sz="3300" b="0" i="0" baseline="0" dirty="0"/>
            <a:t>If pills missed in 1</a:t>
          </a:r>
          <a:r>
            <a:rPr lang="en-GB" sz="3300" b="0" i="0" baseline="30000" dirty="0"/>
            <a:t>st</a:t>
          </a:r>
          <a:r>
            <a:rPr lang="en-GB" sz="3300" b="0" i="0" baseline="0" dirty="0"/>
            <a:t> week – </a:t>
          </a:r>
          <a:r>
            <a:rPr lang="en-GB" sz="3300" b="0" i="0" baseline="0" dirty="0">
              <a:solidFill>
                <a:srgbClr val="FF0000"/>
              </a:solidFill>
            </a:rPr>
            <a:t>emergency contraception </a:t>
          </a:r>
          <a:r>
            <a:rPr lang="en-GB" sz="3300" b="0" i="0" baseline="0" dirty="0"/>
            <a:t>if unprotected sex</a:t>
          </a:r>
          <a:endParaRPr lang="en-GB" sz="3300" dirty="0"/>
        </a:p>
      </dgm:t>
    </dgm:pt>
    <dgm:pt modelId="{DA837BEB-7D94-3847-8108-A183EB645430}" type="parTrans" cxnId="{186C152E-0C17-D04F-8063-D102F1FA62A4}">
      <dgm:prSet/>
      <dgm:spPr/>
      <dgm:t>
        <a:bodyPr/>
        <a:lstStyle/>
        <a:p>
          <a:endParaRPr lang="en-GB"/>
        </a:p>
      </dgm:t>
    </dgm:pt>
    <dgm:pt modelId="{71A2FD23-84EC-1E42-87E7-6E4E8716886F}" type="sibTrans" cxnId="{186C152E-0C17-D04F-8063-D102F1FA62A4}">
      <dgm:prSet/>
      <dgm:spPr/>
      <dgm:t>
        <a:bodyPr/>
        <a:lstStyle/>
        <a:p>
          <a:endParaRPr lang="en-GB"/>
        </a:p>
      </dgm:t>
    </dgm:pt>
    <dgm:pt modelId="{1D7A6CA5-960B-F448-8167-2CB496E6483C}">
      <dgm:prSet/>
      <dgm:spPr/>
      <dgm:t>
        <a:bodyPr/>
        <a:lstStyle/>
        <a:p>
          <a:r>
            <a:rPr lang="en-GB" sz="3300" b="0" i="0" baseline="0"/>
            <a:t>If pills missed in 2</a:t>
          </a:r>
          <a:r>
            <a:rPr lang="en-GB" sz="3300" b="0" i="0" baseline="30000"/>
            <a:t>nd</a:t>
          </a:r>
          <a:r>
            <a:rPr lang="en-GB" sz="3300" b="0" i="0" baseline="0"/>
            <a:t> week – after 7 consecutive days no need for emergency contraception</a:t>
          </a:r>
          <a:endParaRPr lang="en-GB" sz="3300"/>
        </a:p>
      </dgm:t>
    </dgm:pt>
    <dgm:pt modelId="{E38BFBA1-7552-5E4F-864E-1EE7C23B52DC}" type="parTrans" cxnId="{4EDEB658-D340-F74D-BFBE-D610EC2BA3EA}">
      <dgm:prSet/>
      <dgm:spPr/>
      <dgm:t>
        <a:bodyPr/>
        <a:lstStyle/>
        <a:p>
          <a:endParaRPr lang="en-GB"/>
        </a:p>
      </dgm:t>
    </dgm:pt>
    <dgm:pt modelId="{6D438C8B-DB4B-164D-8A7B-8277F68C3C30}" type="sibTrans" cxnId="{4EDEB658-D340-F74D-BFBE-D610EC2BA3EA}">
      <dgm:prSet/>
      <dgm:spPr/>
      <dgm:t>
        <a:bodyPr/>
        <a:lstStyle/>
        <a:p>
          <a:endParaRPr lang="en-GB"/>
        </a:p>
      </dgm:t>
    </dgm:pt>
    <dgm:pt modelId="{8D4025B3-34B8-6C49-A141-AC051E57D495}">
      <dgm:prSet custT="1"/>
      <dgm:spPr/>
      <dgm:t>
        <a:bodyPr/>
        <a:lstStyle/>
        <a:p>
          <a:r>
            <a:rPr lang="en-GB" sz="3300" b="0" i="0" baseline="0" dirty="0"/>
            <a:t>If pills missed in 3</a:t>
          </a:r>
          <a:r>
            <a:rPr lang="en-GB" sz="3300" b="0" i="0" baseline="30000" dirty="0"/>
            <a:t>rd</a:t>
          </a:r>
          <a:r>
            <a:rPr lang="en-GB" sz="3300" b="0" i="0" baseline="0" dirty="0"/>
            <a:t> week – </a:t>
          </a:r>
          <a:r>
            <a:rPr lang="en-GB" sz="3300" b="0" i="0" baseline="0" dirty="0">
              <a:solidFill>
                <a:srgbClr val="FF0000"/>
              </a:solidFill>
            </a:rPr>
            <a:t>finish pills in pack </a:t>
          </a:r>
          <a:r>
            <a:rPr lang="en-GB" sz="3300" b="0" i="0" baseline="0" dirty="0"/>
            <a:t>and start new pack – </a:t>
          </a:r>
          <a:r>
            <a:rPr lang="en-GB" sz="3200" b="1" i="0" baseline="0" dirty="0">
              <a:solidFill>
                <a:srgbClr val="FF0000"/>
              </a:solidFill>
            </a:rPr>
            <a:t>omit pill free interval</a:t>
          </a:r>
          <a:endParaRPr lang="en-GB" sz="3300" b="1" dirty="0">
            <a:solidFill>
              <a:srgbClr val="FF0000"/>
            </a:solidFill>
          </a:endParaRPr>
        </a:p>
      </dgm:t>
    </dgm:pt>
    <dgm:pt modelId="{1A00FF6E-B316-DC4D-A27A-5B108A3929B5}" type="parTrans" cxnId="{3583A929-43BB-904C-85A5-D94977D33210}">
      <dgm:prSet/>
      <dgm:spPr/>
      <dgm:t>
        <a:bodyPr/>
        <a:lstStyle/>
        <a:p>
          <a:endParaRPr lang="en-GB"/>
        </a:p>
      </dgm:t>
    </dgm:pt>
    <dgm:pt modelId="{64E68968-87EF-1443-9CD3-F9B7F6619721}" type="sibTrans" cxnId="{3583A929-43BB-904C-85A5-D94977D33210}">
      <dgm:prSet/>
      <dgm:spPr/>
      <dgm:t>
        <a:bodyPr/>
        <a:lstStyle/>
        <a:p>
          <a:endParaRPr lang="en-GB"/>
        </a:p>
      </dgm:t>
    </dgm:pt>
    <dgm:pt modelId="{0448C2FA-0DF0-D746-B232-029EFE110BA3}" type="pres">
      <dgm:prSet presAssocID="{8950A7E0-02FD-D144-BDB0-FF930047F839}" presName="Name0" presStyleCnt="0">
        <dgm:presLayoutVars>
          <dgm:dir/>
          <dgm:animLvl val="lvl"/>
          <dgm:resizeHandles val="exact"/>
        </dgm:presLayoutVars>
      </dgm:prSet>
      <dgm:spPr/>
    </dgm:pt>
    <dgm:pt modelId="{8C542EBC-2D34-E245-8714-9F2E31335575}" type="pres">
      <dgm:prSet presAssocID="{31F4D7B4-B6F8-4747-BE51-0908FD7F325E}" presName="composite" presStyleCnt="0"/>
      <dgm:spPr/>
    </dgm:pt>
    <dgm:pt modelId="{94978C62-4111-5546-8A52-010FC55797F0}" type="pres">
      <dgm:prSet presAssocID="{31F4D7B4-B6F8-4747-BE51-0908FD7F325E}" presName="parTx" presStyleLbl="alignNode1" presStyleIdx="0" presStyleCnt="3">
        <dgm:presLayoutVars>
          <dgm:chMax val="0"/>
          <dgm:chPref val="0"/>
          <dgm:bulletEnabled val="1"/>
        </dgm:presLayoutVars>
      </dgm:prSet>
      <dgm:spPr/>
    </dgm:pt>
    <dgm:pt modelId="{F42B17A8-9878-8D4E-8965-F35623359654}" type="pres">
      <dgm:prSet presAssocID="{31F4D7B4-B6F8-4747-BE51-0908FD7F325E}" presName="desTx" presStyleLbl="alignAccFollowNode1" presStyleIdx="0" presStyleCnt="3">
        <dgm:presLayoutVars>
          <dgm:bulletEnabled val="1"/>
        </dgm:presLayoutVars>
      </dgm:prSet>
      <dgm:spPr/>
    </dgm:pt>
    <dgm:pt modelId="{49916100-5901-C64A-A260-5B2BF17050FF}" type="pres">
      <dgm:prSet presAssocID="{1B76F630-0B75-E447-8B27-295B51E302D6}" presName="space" presStyleCnt="0"/>
      <dgm:spPr/>
    </dgm:pt>
    <dgm:pt modelId="{D3586D2F-2F72-6848-B0E8-5D0CE9F4BB91}" type="pres">
      <dgm:prSet presAssocID="{F253429C-2D1C-D643-9479-7A38709DE5B1}" presName="composite" presStyleCnt="0"/>
      <dgm:spPr/>
    </dgm:pt>
    <dgm:pt modelId="{0D1FAF7A-3573-C144-BA0C-58BA7D3CC8F2}" type="pres">
      <dgm:prSet presAssocID="{F253429C-2D1C-D643-9479-7A38709DE5B1}" presName="parTx" presStyleLbl="alignNode1" presStyleIdx="1" presStyleCnt="3">
        <dgm:presLayoutVars>
          <dgm:chMax val="0"/>
          <dgm:chPref val="0"/>
          <dgm:bulletEnabled val="1"/>
        </dgm:presLayoutVars>
      </dgm:prSet>
      <dgm:spPr/>
    </dgm:pt>
    <dgm:pt modelId="{A42A8460-BDD4-E243-BF5C-72AEB7565B43}" type="pres">
      <dgm:prSet presAssocID="{F253429C-2D1C-D643-9479-7A38709DE5B1}" presName="desTx" presStyleLbl="alignAccFollowNode1" presStyleIdx="1" presStyleCnt="3">
        <dgm:presLayoutVars>
          <dgm:bulletEnabled val="1"/>
        </dgm:presLayoutVars>
      </dgm:prSet>
      <dgm:spPr/>
    </dgm:pt>
    <dgm:pt modelId="{A69492F2-AB74-FC48-BE74-4729CF23D2D8}" type="pres">
      <dgm:prSet presAssocID="{FE87C375-2A4A-5842-9BC3-D80B8B431894}" presName="space" presStyleCnt="0"/>
      <dgm:spPr/>
    </dgm:pt>
    <dgm:pt modelId="{66DA8E10-7998-574A-95FC-6394DD039E9C}" type="pres">
      <dgm:prSet presAssocID="{002F70B7-749C-CA4C-B183-6C3C0D8D978E}" presName="composite" presStyleCnt="0"/>
      <dgm:spPr/>
    </dgm:pt>
    <dgm:pt modelId="{AB04D8C6-122E-424D-8452-6A8151B123AD}" type="pres">
      <dgm:prSet presAssocID="{002F70B7-749C-CA4C-B183-6C3C0D8D978E}" presName="parTx" presStyleLbl="alignNode1" presStyleIdx="2" presStyleCnt="3">
        <dgm:presLayoutVars>
          <dgm:chMax val="0"/>
          <dgm:chPref val="0"/>
          <dgm:bulletEnabled val="1"/>
        </dgm:presLayoutVars>
      </dgm:prSet>
      <dgm:spPr/>
    </dgm:pt>
    <dgm:pt modelId="{6153D6C3-7E16-2249-8229-0769018B9238}" type="pres">
      <dgm:prSet presAssocID="{002F70B7-749C-CA4C-B183-6C3C0D8D978E}" presName="desTx" presStyleLbl="alignAccFollowNode1" presStyleIdx="2" presStyleCnt="3">
        <dgm:presLayoutVars>
          <dgm:bulletEnabled val="1"/>
        </dgm:presLayoutVars>
      </dgm:prSet>
      <dgm:spPr/>
    </dgm:pt>
  </dgm:ptLst>
  <dgm:cxnLst>
    <dgm:cxn modelId="{C9561E0A-2D04-3845-9E4E-69F1CDEFDFDA}" type="presOf" srcId="{683A47B2-718F-924C-B79F-2BD43F7D4FF8}" destId="{6153D6C3-7E16-2249-8229-0769018B9238}" srcOrd="0" destOrd="0" presId="urn:microsoft.com/office/officeart/2005/8/layout/hList1"/>
    <dgm:cxn modelId="{0624F512-F596-1247-B01A-831472B4D394}" srcId="{31F4D7B4-B6F8-4747-BE51-0908FD7F325E}" destId="{D11A0C94-5965-C648-A5F8-81F3DFF3BF7D}" srcOrd="2" destOrd="0" parTransId="{E2FC7AAF-EF2B-7C47-9E57-2EE4319FCCD1}" sibTransId="{BC6CF456-370D-294B-9C34-466F6574C87A}"/>
    <dgm:cxn modelId="{10510129-0993-C54F-B046-5C1EDEA5CF28}" type="presOf" srcId="{1D7A6CA5-960B-F448-8167-2CB496E6483C}" destId="{6153D6C3-7E16-2249-8229-0769018B9238}" srcOrd="0" destOrd="1" presId="urn:microsoft.com/office/officeart/2005/8/layout/hList1"/>
    <dgm:cxn modelId="{3583A929-43BB-904C-85A5-D94977D33210}" srcId="{002F70B7-749C-CA4C-B183-6C3C0D8D978E}" destId="{8D4025B3-34B8-6C49-A141-AC051E57D495}" srcOrd="2" destOrd="0" parTransId="{1A00FF6E-B316-DC4D-A27A-5B108A3929B5}" sibTransId="{64E68968-87EF-1443-9CD3-F9B7F6619721}"/>
    <dgm:cxn modelId="{186C152E-0C17-D04F-8063-D102F1FA62A4}" srcId="{002F70B7-749C-CA4C-B183-6C3C0D8D978E}" destId="{683A47B2-718F-924C-B79F-2BD43F7D4FF8}" srcOrd="0" destOrd="0" parTransId="{DA837BEB-7D94-3847-8108-A183EB645430}" sibTransId="{71A2FD23-84EC-1E42-87E7-6E4E8716886F}"/>
    <dgm:cxn modelId="{5A310F34-0B11-084D-84EF-B6D69E7603EA}" srcId="{8950A7E0-02FD-D144-BDB0-FF930047F839}" destId="{31F4D7B4-B6F8-4747-BE51-0908FD7F325E}" srcOrd="0" destOrd="0" parTransId="{8C067462-5B88-CB4C-BFB7-5E215D17E5EE}" sibTransId="{1B76F630-0B75-E447-8B27-295B51E302D6}"/>
    <dgm:cxn modelId="{FEA6E64D-BB6B-8745-9878-7433452EB9E3}" srcId="{31F4D7B4-B6F8-4747-BE51-0908FD7F325E}" destId="{106A722E-8D7E-5B49-944D-91A6990AA1ED}" srcOrd="0" destOrd="0" parTransId="{DAB526ED-D816-5A40-BB69-23547FA8A547}" sibTransId="{4831CED6-42E0-0F41-B4AB-2AD5EC8C7725}"/>
    <dgm:cxn modelId="{5817BE55-8B73-6046-9358-9E136731F722}" srcId="{F253429C-2D1C-D643-9479-7A38709DE5B1}" destId="{F8634B39-EA4B-1441-BBCD-262D0C14BA6C}" srcOrd="1" destOrd="0" parTransId="{0699DEF7-43D9-4C44-9B2C-74FC36EF6828}" sibTransId="{459D6301-06F3-774A-A3C8-49B01B63AA8F}"/>
    <dgm:cxn modelId="{4EDEB658-D340-F74D-BFBE-D610EC2BA3EA}" srcId="{002F70B7-749C-CA4C-B183-6C3C0D8D978E}" destId="{1D7A6CA5-960B-F448-8167-2CB496E6483C}" srcOrd="1" destOrd="0" parTransId="{E38BFBA1-7552-5E4F-864E-1EE7C23B52DC}" sibTransId="{6D438C8B-DB4B-164D-8A7B-8277F68C3C30}"/>
    <dgm:cxn modelId="{E123695E-CA9A-A345-A540-C7819F7373EA}" srcId="{31F4D7B4-B6F8-4747-BE51-0908FD7F325E}" destId="{0333A1F2-50DB-7E40-B673-FEE92D2DA34D}" srcOrd="1" destOrd="0" parTransId="{590F537C-38CA-F245-AB7A-9AC509EBE6AF}" sibTransId="{9615E956-75CF-8346-AB56-4CD1DFD92E5C}"/>
    <dgm:cxn modelId="{279B2D6A-ABEC-3547-BF3D-C39303D904C9}" srcId="{F253429C-2D1C-D643-9479-7A38709DE5B1}" destId="{16DCC8F2-6C84-354F-95B1-B4E9420303C1}" srcOrd="0" destOrd="0" parTransId="{6E1803CB-EC6D-164A-A084-FD142C3817FA}" sibTransId="{B4F66954-51C2-1140-B937-F254EDC3AFF8}"/>
    <dgm:cxn modelId="{1F64786C-1FD9-864F-9C77-D38DBD8AC975}" srcId="{8950A7E0-02FD-D144-BDB0-FF930047F839}" destId="{F253429C-2D1C-D643-9479-7A38709DE5B1}" srcOrd="1" destOrd="0" parTransId="{28B9FEC8-2F2B-354C-BB73-191709EDB90A}" sibTransId="{FE87C375-2A4A-5842-9BC3-D80B8B431894}"/>
    <dgm:cxn modelId="{19735476-F2DC-4E40-930D-6897217F8C8C}" type="presOf" srcId="{D11A0C94-5965-C648-A5F8-81F3DFF3BF7D}" destId="{F42B17A8-9878-8D4E-8965-F35623359654}" srcOrd="0" destOrd="2" presId="urn:microsoft.com/office/officeart/2005/8/layout/hList1"/>
    <dgm:cxn modelId="{49D56077-1501-4845-B738-740BE7F88033}" type="presOf" srcId="{F253429C-2D1C-D643-9479-7A38709DE5B1}" destId="{0D1FAF7A-3573-C144-BA0C-58BA7D3CC8F2}" srcOrd="0" destOrd="0" presId="urn:microsoft.com/office/officeart/2005/8/layout/hList1"/>
    <dgm:cxn modelId="{16B56B87-8F7C-FD40-B21B-977D132DB809}" type="presOf" srcId="{16DCC8F2-6C84-354F-95B1-B4E9420303C1}" destId="{A42A8460-BDD4-E243-BF5C-72AEB7565B43}" srcOrd="0" destOrd="0" presId="urn:microsoft.com/office/officeart/2005/8/layout/hList1"/>
    <dgm:cxn modelId="{69C2EB8A-467D-D44F-A992-E0FF128EB379}" type="presOf" srcId="{31F4D7B4-B6F8-4747-BE51-0908FD7F325E}" destId="{94978C62-4111-5546-8A52-010FC55797F0}" srcOrd="0" destOrd="0" presId="urn:microsoft.com/office/officeart/2005/8/layout/hList1"/>
    <dgm:cxn modelId="{66087E9C-429E-C949-8418-1DCB4DBE77AD}" type="presOf" srcId="{002F70B7-749C-CA4C-B183-6C3C0D8D978E}" destId="{AB04D8C6-122E-424D-8452-6A8151B123AD}" srcOrd="0" destOrd="0" presId="urn:microsoft.com/office/officeart/2005/8/layout/hList1"/>
    <dgm:cxn modelId="{0C87A69E-0423-A448-9CB1-1A6E735631A1}" type="presOf" srcId="{8D4025B3-34B8-6C49-A141-AC051E57D495}" destId="{6153D6C3-7E16-2249-8229-0769018B9238}" srcOrd="0" destOrd="2" presId="urn:microsoft.com/office/officeart/2005/8/layout/hList1"/>
    <dgm:cxn modelId="{62A921AB-9C0A-8048-9463-D2CFCAA2C51B}" srcId="{8950A7E0-02FD-D144-BDB0-FF930047F839}" destId="{002F70B7-749C-CA4C-B183-6C3C0D8D978E}" srcOrd="2" destOrd="0" parTransId="{E6DC19EC-2AB0-F247-B266-7DC4E76C82D3}" sibTransId="{A10FCB1D-854A-4B41-8687-B4C310430BF7}"/>
    <dgm:cxn modelId="{EB7E54AD-2DFA-724B-B9EB-EF72C23BF480}" type="presOf" srcId="{0333A1F2-50DB-7E40-B673-FEE92D2DA34D}" destId="{F42B17A8-9878-8D4E-8965-F35623359654}" srcOrd="0" destOrd="1" presId="urn:microsoft.com/office/officeart/2005/8/layout/hList1"/>
    <dgm:cxn modelId="{B1AF52C9-81D2-5243-B77E-FF2EA8BE6E3A}" type="presOf" srcId="{8950A7E0-02FD-D144-BDB0-FF930047F839}" destId="{0448C2FA-0DF0-D746-B232-029EFE110BA3}" srcOrd="0" destOrd="0" presId="urn:microsoft.com/office/officeart/2005/8/layout/hList1"/>
    <dgm:cxn modelId="{A5F0AACC-1C94-954D-B2EC-963B13A4E424}" type="presOf" srcId="{106A722E-8D7E-5B49-944D-91A6990AA1ED}" destId="{F42B17A8-9878-8D4E-8965-F35623359654}" srcOrd="0" destOrd="0" presId="urn:microsoft.com/office/officeart/2005/8/layout/hList1"/>
    <dgm:cxn modelId="{A54F2DF8-CAC0-4A4B-8DDC-A5658C9FB0A2}" type="presOf" srcId="{F8634B39-EA4B-1441-BBCD-262D0C14BA6C}" destId="{A42A8460-BDD4-E243-BF5C-72AEB7565B43}" srcOrd="0" destOrd="1" presId="urn:microsoft.com/office/officeart/2005/8/layout/hList1"/>
    <dgm:cxn modelId="{322D5891-DC80-F948-A52E-A3188B3B9B1A}" type="presParOf" srcId="{0448C2FA-0DF0-D746-B232-029EFE110BA3}" destId="{8C542EBC-2D34-E245-8714-9F2E31335575}" srcOrd="0" destOrd="0" presId="urn:microsoft.com/office/officeart/2005/8/layout/hList1"/>
    <dgm:cxn modelId="{EAD90AD3-A148-C14D-9F6B-4F3220DBE180}" type="presParOf" srcId="{8C542EBC-2D34-E245-8714-9F2E31335575}" destId="{94978C62-4111-5546-8A52-010FC55797F0}" srcOrd="0" destOrd="0" presId="urn:microsoft.com/office/officeart/2005/8/layout/hList1"/>
    <dgm:cxn modelId="{992976DD-ECCC-F046-8951-E714D278DEB9}" type="presParOf" srcId="{8C542EBC-2D34-E245-8714-9F2E31335575}" destId="{F42B17A8-9878-8D4E-8965-F35623359654}" srcOrd="1" destOrd="0" presId="urn:microsoft.com/office/officeart/2005/8/layout/hList1"/>
    <dgm:cxn modelId="{31F5CA2C-CF0D-9A4E-BB79-AE95899858D7}" type="presParOf" srcId="{0448C2FA-0DF0-D746-B232-029EFE110BA3}" destId="{49916100-5901-C64A-A260-5B2BF17050FF}" srcOrd="1" destOrd="0" presId="urn:microsoft.com/office/officeart/2005/8/layout/hList1"/>
    <dgm:cxn modelId="{D02ADF2E-8F45-0040-B776-8C2C9ED47097}" type="presParOf" srcId="{0448C2FA-0DF0-D746-B232-029EFE110BA3}" destId="{D3586D2F-2F72-6848-B0E8-5D0CE9F4BB91}" srcOrd="2" destOrd="0" presId="urn:microsoft.com/office/officeart/2005/8/layout/hList1"/>
    <dgm:cxn modelId="{82B8C226-0993-804E-A82C-377F7F509B0D}" type="presParOf" srcId="{D3586D2F-2F72-6848-B0E8-5D0CE9F4BB91}" destId="{0D1FAF7A-3573-C144-BA0C-58BA7D3CC8F2}" srcOrd="0" destOrd="0" presId="urn:microsoft.com/office/officeart/2005/8/layout/hList1"/>
    <dgm:cxn modelId="{D07F3183-ADA9-9943-A3F5-3668233AF723}" type="presParOf" srcId="{D3586D2F-2F72-6848-B0E8-5D0CE9F4BB91}" destId="{A42A8460-BDD4-E243-BF5C-72AEB7565B43}" srcOrd="1" destOrd="0" presId="urn:microsoft.com/office/officeart/2005/8/layout/hList1"/>
    <dgm:cxn modelId="{2B210243-F1B0-444B-9E25-419BA466C804}" type="presParOf" srcId="{0448C2FA-0DF0-D746-B232-029EFE110BA3}" destId="{A69492F2-AB74-FC48-BE74-4729CF23D2D8}" srcOrd="3" destOrd="0" presId="urn:microsoft.com/office/officeart/2005/8/layout/hList1"/>
    <dgm:cxn modelId="{07E48300-CECA-ED49-ADB5-4130BA77B823}" type="presParOf" srcId="{0448C2FA-0DF0-D746-B232-029EFE110BA3}" destId="{66DA8E10-7998-574A-95FC-6394DD039E9C}" srcOrd="4" destOrd="0" presId="urn:microsoft.com/office/officeart/2005/8/layout/hList1"/>
    <dgm:cxn modelId="{965F28F3-B315-534B-AF06-9B842686D324}" type="presParOf" srcId="{66DA8E10-7998-574A-95FC-6394DD039E9C}" destId="{AB04D8C6-122E-424D-8452-6A8151B123AD}" srcOrd="0" destOrd="0" presId="urn:microsoft.com/office/officeart/2005/8/layout/hList1"/>
    <dgm:cxn modelId="{6569BC00-0D51-8646-89C2-18EF9F6D5835}" type="presParOf" srcId="{66DA8E10-7998-574A-95FC-6394DD039E9C}" destId="{6153D6C3-7E16-2249-8229-0769018B923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0424C-F57D-D947-B2BC-1056BD07D385}">
      <dsp:nvSpPr>
        <dsp:cNvPr id="0" name=""/>
        <dsp:cNvSpPr/>
      </dsp:nvSpPr>
      <dsp:spPr>
        <a:xfrm rot="10800000">
          <a:off x="3407218" y="2246"/>
          <a:ext cx="12769596" cy="7632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80" tIns="152400" rIns="284480" bIns="152400" numCol="1" spcCol="1270" anchor="ctr" anchorCtr="0">
          <a:noAutofit/>
        </a:bodyPr>
        <a:lstStyle/>
        <a:p>
          <a:pPr marL="0" lvl="0" indent="0" algn="ctr" defTabSz="1778000">
            <a:lnSpc>
              <a:spcPct val="90000"/>
            </a:lnSpc>
            <a:spcBef>
              <a:spcPct val="0"/>
            </a:spcBef>
            <a:spcAft>
              <a:spcPct val="35000"/>
            </a:spcAft>
            <a:buNone/>
          </a:pPr>
          <a:r>
            <a:rPr lang="en-GB" sz="4000" b="0" i="0" kern="1200" baseline="0"/>
            <a:t>Early pregnancy</a:t>
          </a:r>
          <a:endParaRPr lang="en-GB" sz="4000" kern="1200"/>
        </a:p>
      </dsp:txBody>
      <dsp:txXfrm rot="10800000">
        <a:off x="3598035" y="2246"/>
        <a:ext cx="12578779" cy="763267"/>
      </dsp:txXfrm>
    </dsp:sp>
    <dsp:sp modelId="{B9009B28-8EA6-1F42-9739-338545B20201}">
      <dsp:nvSpPr>
        <dsp:cNvPr id="0" name=""/>
        <dsp:cNvSpPr/>
      </dsp:nvSpPr>
      <dsp:spPr>
        <a:xfrm>
          <a:off x="3025585" y="2246"/>
          <a:ext cx="763267" cy="76326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89ADB9-E706-4846-A65C-014ED7CE7930}">
      <dsp:nvSpPr>
        <dsp:cNvPr id="0" name=""/>
        <dsp:cNvSpPr/>
      </dsp:nvSpPr>
      <dsp:spPr>
        <a:xfrm rot="10800000">
          <a:off x="3407218" y="958475"/>
          <a:ext cx="12769596" cy="7632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80" tIns="152400" rIns="284480" bIns="152400" numCol="1" spcCol="1270" anchor="ctr" anchorCtr="0">
          <a:noAutofit/>
        </a:bodyPr>
        <a:lstStyle/>
        <a:p>
          <a:pPr marL="0" lvl="0" indent="0" algn="ctr" defTabSz="1778000">
            <a:lnSpc>
              <a:spcPct val="90000"/>
            </a:lnSpc>
            <a:spcBef>
              <a:spcPct val="0"/>
            </a:spcBef>
            <a:spcAft>
              <a:spcPct val="35000"/>
            </a:spcAft>
            <a:buNone/>
          </a:pPr>
          <a:r>
            <a:rPr lang="en-GB" sz="4000" b="0" i="0" kern="1200" baseline="0"/>
            <a:t>Antenatal care</a:t>
          </a:r>
          <a:endParaRPr lang="en-GB" sz="4000" kern="1200"/>
        </a:p>
      </dsp:txBody>
      <dsp:txXfrm rot="10800000">
        <a:off x="3598035" y="958475"/>
        <a:ext cx="12578779" cy="763267"/>
      </dsp:txXfrm>
    </dsp:sp>
    <dsp:sp modelId="{386EB7CD-F46D-6E46-8210-5D427D05799D}">
      <dsp:nvSpPr>
        <dsp:cNvPr id="0" name=""/>
        <dsp:cNvSpPr/>
      </dsp:nvSpPr>
      <dsp:spPr>
        <a:xfrm>
          <a:off x="3025585" y="958475"/>
          <a:ext cx="763267" cy="76326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424F49-F85C-9B4C-92D4-26362EAD7DA3}">
      <dsp:nvSpPr>
        <dsp:cNvPr id="0" name=""/>
        <dsp:cNvSpPr/>
      </dsp:nvSpPr>
      <dsp:spPr>
        <a:xfrm rot="10800000">
          <a:off x="3407218" y="1914705"/>
          <a:ext cx="12769596" cy="7632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80" tIns="152400" rIns="284480" bIns="152400" numCol="1" spcCol="1270" anchor="ctr" anchorCtr="0">
          <a:noAutofit/>
        </a:bodyPr>
        <a:lstStyle/>
        <a:p>
          <a:pPr marL="0" lvl="0" indent="0" algn="ctr" defTabSz="1778000">
            <a:lnSpc>
              <a:spcPct val="90000"/>
            </a:lnSpc>
            <a:spcBef>
              <a:spcPct val="0"/>
            </a:spcBef>
            <a:spcAft>
              <a:spcPct val="35000"/>
            </a:spcAft>
            <a:buNone/>
          </a:pPr>
          <a:r>
            <a:rPr lang="en-GB" sz="4000" b="0" i="0" kern="1200" baseline="0" dirty="0"/>
            <a:t>Intrapartum care</a:t>
          </a:r>
          <a:endParaRPr lang="en-GB" sz="4000" kern="1200" dirty="0"/>
        </a:p>
      </dsp:txBody>
      <dsp:txXfrm rot="10800000">
        <a:off x="3598035" y="1914705"/>
        <a:ext cx="12578779" cy="763267"/>
      </dsp:txXfrm>
    </dsp:sp>
    <dsp:sp modelId="{5B402C13-E8B2-C340-9DE9-F2B6E199AF31}">
      <dsp:nvSpPr>
        <dsp:cNvPr id="0" name=""/>
        <dsp:cNvSpPr/>
      </dsp:nvSpPr>
      <dsp:spPr>
        <a:xfrm>
          <a:off x="3025585" y="1914705"/>
          <a:ext cx="763267" cy="76326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3F8882-7EA0-AC4D-BF3B-10E8BD56A598}">
      <dsp:nvSpPr>
        <dsp:cNvPr id="0" name=""/>
        <dsp:cNvSpPr/>
      </dsp:nvSpPr>
      <dsp:spPr>
        <a:xfrm rot="10800000">
          <a:off x="3407218" y="2870935"/>
          <a:ext cx="12769596" cy="7632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80" tIns="152400" rIns="284480" bIns="152400" numCol="1" spcCol="1270" anchor="ctr" anchorCtr="0">
          <a:noAutofit/>
        </a:bodyPr>
        <a:lstStyle/>
        <a:p>
          <a:pPr marL="0" lvl="0" indent="0" algn="ctr" defTabSz="1778000">
            <a:lnSpc>
              <a:spcPct val="90000"/>
            </a:lnSpc>
            <a:spcBef>
              <a:spcPct val="0"/>
            </a:spcBef>
            <a:spcAft>
              <a:spcPct val="35000"/>
            </a:spcAft>
            <a:buNone/>
          </a:pPr>
          <a:r>
            <a:rPr lang="en-GB" sz="4000" b="0" i="0" kern="1200" baseline="0" dirty="0"/>
            <a:t>Menstruation and disorders</a:t>
          </a:r>
          <a:endParaRPr lang="en-GB" sz="4000" kern="1200" dirty="0"/>
        </a:p>
      </dsp:txBody>
      <dsp:txXfrm rot="10800000">
        <a:off x="3598035" y="2870935"/>
        <a:ext cx="12578779" cy="763267"/>
      </dsp:txXfrm>
    </dsp:sp>
    <dsp:sp modelId="{B6541E04-1504-A749-8678-3352E90F8CC9}">
      <dsp:nvSpPr>
        <dsp:cNvPr id="0" name=""/>
        <dsp:cNvSpPr/>
      </dsp:nvSpPr>
      <dsp:spPr>
        <a:xfrm>
          <a:off x="3025585" y="2870935"/>
          <a:ext cx="763267" cy="76326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8B413B-B131-E244-B7D9-8442BCDE54C4}">
      <dsp:nvSpPr>
        <dsp:cNvPr id="0" name=""/>
        <dsp:cNvSpPr/>
      </dsp:nvSpPr>
      <dsp:spPr>
        <a:xfrm rot="10800000">
          <a:off x="3407218" y="3827165"/>
          <a:ext cx="12769596" cy="7632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80" tIns="152400" rIns="284480" bIns="152400" numCol="1" spcCol="1270" anchor="ctr" anchorCtr="0">
          <a:noAutofit/>
        </a:bodyPr>
        <a:lstStyle/>
        <a:p>
          <a:pPr marL="0" lvl="0" indent="0" algn="ctr" defTabSz="1778000">
            <a:lnSpc>
              <a:spcPct val="90000"/>
            </a:lnSpc>
            <a:spcBef>
              <a:spcPct val="0"/>
            </a:spcBef>
            <a:spcAft>
              <a:spcPct val="35000"/>
            </a:spcAft>
            <a:buNone/>
          </a:pPr>
          <a:r>
            <a:rPr lang="en-GB" sz="4000" b="0" i="0" kern="1200" baseline="0" dirty="0"/>
            <a:t>Pelvic pain and dyspareunia</a:t>
          </a:r>
          <a:endParaRPr lang="en-GB" sz="4000" kern="1200" dirty="0"/>
        </a:p>
      </dsp:txBody>
      <dsp:txXfrm rot="10800000">
        <a:off x="3598035" y="3827165"/>
        <a:ext cx="12578779" cy="763267"/>
      </dsp:txXfrm>
    </dsp:sp>
    <dsp:sp modelId="{AE197329-C649-BF4B-AB09-E2D8D3357ED2}">
      <dsp:nvSpPr>
        <dsp:cNvPr id="0" name=""/>
        <dsp:cNvSpPr/>
      </dsp:nvSpPr>
      <dsp:spPr>
        <a:xfrm>
          <a:off x="3025585" y="3827165"/>
          <a:ext cx="763267" cy="76326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CC86A0-73D6-6040-B116-C96002FFE7BE}">
      <dsp:nvSpPr>
        <dsp:cNvPr id="0" name=""/>
        <dsp:cNvSpPr/>
      </dsp:nvSpPr>
      <dsp:spPr>
        <a:xfrm rot="10800000">
          <a:off x="3407218" y="4783394"/>
          <a:ext cx="12769596" cy="7632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80" tIns="152400" rIns="284480" bIns="152400" numCol="1" spcCol="1270" anchor="ctr" anchorCtr="0">
          <a:noAutofit/>
        </a:bodyPr>
        <a:lstStyle/>
        <a:p>
          <a:pPr marL="0" lvl="0" indent="0" algn="ctr" defTabSz="1778000">
            <a:lnSpc>
              <a:spcPct val="90000"/>
            </a:lnSpc>
            <a:spcBef>
              <a:spcPct val="0"/>
            </a:spcBef>
            <a:spcAft>
              <a:spcPct val="35000"/>
            </a:spcAft>
            <a:buNone/>
          </a:pPr>
          <a:r>
            <a:rPr lang="en-GB" sz="4000" b="0" i="0" kern="1200" baseline="0"/>
            <a:t>Gynaecological Cancers and Screening</a:t>
          </a:r>
          <a:endParaRPr lang="en-GB" sz="4000" kern="1200"/>
        </a:p>
      </dsp:txBody>
      <dsp:txXfrm rot="10800000">
        <a:off x="3598035" y="4783394"/>
        <a:ext cx="12578779" cy="763267"/>
      </dsp:txXfrm>
    </dsp:sp>
    <dsp:sp modelId="{EECB0533-571B-F14A-A2F8-1A58198FB59A}">
      <dsp:nvSpPr>
        <dsp:cNvPr id="0" name=""/>
        <dsp:cNvSpPr/>
      </dsp:nvSpPr>
      <dsp:spPr>
        <a:xfrm>
          <a:off x="3025585" y="4783394"/>
          <a:ext cx="763267" cy="76326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181A48-8C1A-4544-97FB-A522EDCF63A3}">
      <dsp:nvSpPr>
        <dsp:cNvPr id="0" name=""/>
        <dsp:cNvSpPr/>
      </dsp:nvSpPr>
      <dsp:spPr>
        <a:xfrm rot="10800000">
          <a:off x="3407218" y="5739624"/>
          <a:ext cx="12769596" cy="76326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80" tIns="152400" rIns="284480" bIns="152400" numCol="1" spcCol="1270" anchor="ctr" anchorCtr="0">
          <a:noAutofit/>
        </a:bodyPr>
        <a:lstStyle/>
        <a:p>
          <a:pPr marL="0" lvl="0" indent="0" algn="ctr" defTabSz="1778000">
            <a:lnSpc>
              <a:spcPct val="90000"/>
            </a:lnSpc>
            <a:spcBef>
              <a:spcPct val="0"/>
            </a:spcBef>
            <a:spcAft>
              <a:spcPct val="35000"/>
            </a:spcAft>
            <a:buNone/>
          </a:pPr>
          <a:r>
            <a:rPr lang="en-GB" sz="4000" b="0" i="0" kern="1200" baseline="0" dirty="0"/>
            <a:t>Contraception</a:t>
          </a:r>
          <a:endParaRPr lang="en-GB" sz="4000" kern="1200" dirty="0"/>
        </a:p>
      </dsp:txBody>
      <dsp:txXfrm rot="10800000">
        <a:off x="3598035" y="5739624"/>
        <a:ext cx="12578779" cy="763267"/>
      </dsp:txXfrm>
    </dsp:sp>
    <dsp:sp modelId="{D6C6C9A5-268C-CD40-A871-F22B86498C27}">
      <dsp:nvSpPr>
        <dsp:cNvPr id="0" name=""/>
        <dsp:cNvSpPr/>
      </dsp:nvSpPr>
      <dsp:spPr>
        <a:xfrm>
          <a:off x="3025585" y="5739624"/>
          <a:ext cx="763267" cy="76326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F585A-600C-9E43-A602-5F1A840E210E}">
      <dsp:nvSpPr>
        <dsp:cNvPr id="0" name=""/>
        <dsp:cNvSpPr/>
      </dsp:nvSpPr>
      <dsp:spPr>
        <a:xfrm>
          <a:off x="10567" y="2685485"/>
          <a:ext cx="5888044" cy="2335617"/>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GB" sz="3200" b="0" i="0" kern="1200" baseline="0"/>
            <a:t>Management depends on severity</a:t>
          </a:r>
          <a:endParaRPr lang="en-GB" sz="3200" kern="1200"/>
        </a:p>
      </dsp:txBody>
      <dsp:txXfrm>
        <a:off x="1178376" y="2685485"/>
        <a:ext cx="3552427" cy="2335617"/>
      </dsp:txXfrm>
    </dsp:sp>
    <dsp:sp modelId="{40553BB2-05DC-4C48-AF7B-38C942DD47ED}">
      <dsp:nvSpPr>
        <dsp:cNvPr id="0" name=""/>
        <dsp:cNvSpPr/>
      </dsp:nvSpPr>
      <dsp:spPr>
        <a:xfrm>
          <a:off x="5682612" y="2685485"/>
          <a:ext cx="5888044" cy="2335617"/>
        </a:xfrm>
        <a:prstGeom prst="chevron">
          <a:avLst/>
        </a:prstGeom>
        <a:solidFill>
          <a:schemeClr val="accent5">
            <a:hueOff val="475691"/>
            <a:satOff val="-14000"/>
            <a:lumOff val="1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GB" sz="3200" b="0" i="0" kern="1200" baseline="0"/>
            <a:t>Mild pre-eclampsia i.e. BP 140-149/90-99mmHg</a:t>
          </a:r>
          <a:endParaRPr lang="en-GB" sz="3200" kern="1200"/>
        </a:p>
      </dsp:txBody>
      <dsp:txXfrm>
        <a:off x="6850421" y="2685485"/>
        <a:ext cx="3552427" cy="2335617"/>
      </dsp:txXfrm>
    </dsp:sp>
    <dsp:sp modelId="{F693BD2C-B78C-444D-922F-CA3AB2835D2A}">
      <dsp:nvSpPr>
        <dsp:cNvPr id="0" name=""/>
        <dsp:cNvSpPr/>
      </dsp:nvSpPr>
      <dsp:spPr>
        <a:xfrm>
          <a:off x="5682612" y="5313054"/>
          <a:ext cx="4710435" cy="54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l" defTabSz="1422400">
            <a:lnSpc>
              <a:spcPct val="90000"/>
            </a:lnSpc>
            <a:spcBef>
              <a:spcPct val="0"/>
            </a:spcBef>
            <a:spcAft>
              <a:spcPct val="15000"/>
            </a:spcAft>
            <a:buChar char="•"/>
          </a:pPr>
          <a:r>
            <a:rPr lang="en-GB" sz="3200" b="0" i="0" kern="1200" baseline="0"/>
            <a:t>4 hourly BP</a:t>
          </a:r>
          <a:endParaRPr lang="en-GB" sz="3200" kern="1200"/>
        </a:p>
        <a:p>
          <a:pPr marL="285750" lvl="1" indent="-285750" algn="l" defTabSz="1422400">
            <a:lnSpc>
              <a:spcPct val="90000"/>
            </a:lnSpc>
            <a:spcBef>
              <a:spcPct val="0"/>
            </a:spcBef>
            <a:spcAft>
              <a:spcPct val="15000"/>
            </a:spcAft>
            <a:buChar char="•"/>
          </a:pPr>
          <a:r>
            <a:rPr lang="en-GB" sz="3200" b="0" i="0" kern="1200" baseline="0" dirty="0"/>
            <a:t>Twice-weekly bloods to monitor </a:t>
          </a:r>
          <a:r>
            <a:rPr lang="en-GB" sz="3200" b="0" i="0" kern="1200" baseline="0" dirty="0">
              <a:solidFill>
                <a:srgbClr val="FF0000"/>
              </a:solidFill>
            </a:rPr>
            <a:t>U&amp;E, LFTs and FBC</a:t>
          </a:r>
          <a:endParaRPr lang="en-GB" sz="3200" kern="1200" dirty="0">
            <a:solidFill>
              <a:srgbClr val="FF0000"/>
            </a:solidFill>
          </a:endParaRPr>
        </a:p>
        <a:p>
          <a:pPr marL="285750" lvl="1" indent="-285750" algn="l" defTabSz="1422400">
            <a:lnSpc>
              <a:spcPct val="90000"/>
            </a:lnSpc>
            <a:spcBef>
              <a:spcPct val="0"/>
            </a:spcBef>
            <a:spcAft>
              <a:spcPct val="15000"/>
            </a:spcAft>
            <a:buChar char="•"/>
          </a:pPr>
          <a:r>
            <a:rPr lang="en-GB" sz="3200" b="0" i="0" kern="1200" baseline="0" dirty="0" err="1">
              <a:solidFill>
                <a:srgbClr val="FF0000"/>
              </a:solidFill>
            </a:rPr>
            <a:t>Fetal</a:t>
          </a:r>
          <a:r>
            <a:rPr lang="en-GB" sz="3200" b="0" i="0" kern="1200" baseline="0" dirty="0">
              <a:solidFill>
                <a:srgbClr val="FF0000"/>
              </a:solidFill>
            </a:rPr>
            <a:t> growth scans </a:t>
          </a:r>
          <a:r>
            <a:rPr lang="en-GB" sz="3200" b="0" i="0" kern="1200" baseline="0" dirty="0"/>
            <a:t>every two weeks.</a:t>
          </a:r>
          <a:endParaRPr lang="en-GB" sz="3200" kern="1200" dirty="0"/>
        </a:p>
        <a:p>
          <a:pPr marL="285750" lvl="1" indent="-285750" algn="l" defTabSz="1422400">
            <a:lnSpc>
              <a:spcPct val="90000"/>
            </a:lnSpc>
            <a:spcBef>
              <a:spcPct val="0"/>
            </a:spcBef>
            <a:spcAft>
              <a:spcPct val="15000"/>
            </a:spcAft>
            <a:buChar char="•"/>
          </a:pPr>
          <a:r>
            <a:rPr lang="en-GB" sz="3200" b="0" i="0" kern="1200" baseline="0" dirty="0">
              <a:solidFill>
                <a:srgbClr val="FF0000"/>
              </a:solidFill>
            </a:rPr>
            <a:t>No anti-HTN meds</a:t>
          </a:r>
          <a:endParaRPr lang="en-GB" sz="3200" kern="1200" dirty="0">
            <a:solidFill>
              <a:srgbClr val="FF0000"/>
            </a:solidFill>
          </a:endParaRPr>
        </a:p>
        <a:p>
          <a:pPr marL="285750" lvl="1" indent="-285750" algn="l" defTabSz="1422400">
            <a:lnSpc>
              <a:spcPct val="90000"/>
            </a:lnSpc>
            <a:spcBef>
              <a:spcPct val="0"/>
            </a:spcBef>
            <a:spcAft>
              <a:spcPct val="15000"/>
            </a:spcAft>
            <a:buChar char="•"/>
          </a:pPr>
          <a:r>
            <a:rPr lang="en-GB" sz="3200" b="0" i="0" kern="1200" baseline="0" dirty="0"/>
            <a:t>Induction of labour at 37-38 weeks</a:t>
          </a:r>
          <a:endParaRPr lang="en-GB" sz="3200" kern="1200" dirty="0"/>
        </a:p>
      </dsp:txBody>
      <dsp:txXfrm>
        <a:off x="5682612" y="5313054"/>
        <a:ext cx="4710435" cy="5400000"/>
      </dsp:txXfrm>
    </dsp:sp>
    <dsp:sp modelId="{4E22E8B0-25E8-4449-BF76-49AF1EB01963}">
      <dsp:nvSpPr>
        <dsp:cNvPr id="0" name=""/>
        <dsp:cNvSpPr/>
      </dsp:nvSpPr>
      <dsp:spPr>
        <a:xfrm>
          <a:off x="11354657" y="2685485"/>
          <a:ext cx="5888044" cy="2335617"/>
        </a:xfrm>
        <a:prstGeom prst="chevron">
          <a:avLst/>
        </a:prstGeom>
        <a:solidFill>
          <a:schemeClr val="accent5">
            <a:hueOff val="951381"/>
            <a:satOff val="-28000"/>
            <a:lumOff val="23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GB" sz="3200" b="0" i="0" kern="1200" baseline="0" dirty="0"/>
            <a:t>Moderate pre-eclampsia i.e. BP 150-159/100-109mmHg</a:t>
          </a:r>
          <a:endParaRPr lang="en-GB" sz="3200" kern="1200" dirty="0"/>
        </a:p>
      </dsp:txBody>
      <dsp:txXfrm>
        <a:off x="12522466" y="2685485"/>
        <a:ext cx="3552427" cy="2335617"/>
      </dsp:txXfrm>
    </dsp:sp>
    <dsp:sp modelId="{E4A61217-E4B7-3D41-B2D2-4D8144D71370}">
      <dsp:nvSpPr>
        <dsp:cNvPr id="0" name=""/>
        <dsp:cNvSpPr/>
      </dsp:nvSpPr>
      <dsp:spPr>
        <a:xfrm>
          <a:off x="11354657" y="5313054"/>
          <a:ext cx="4710435" cy="54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l" defTabSz="1422400">
            <a:lnSpc>
              <a:spcPct val="90000"/>
            </a:lnSpc>
            <a:spcBef>
              <a:spcPct val="0"/>
            </a:spcBef>
            <a:spcAft>
              <a:spcPct val="15000"/>
            </a:spcAft>
            <a:buChar char="•"/>
          </a:pPr>
          <a:r>
            <a:rPr lang="en-GB" sz="3200" b="0" i="0" kern="1200" baseline="0" dirty="0">
              <a:solidFill>
                <a:srgbClr val="FF0000"/>
              </a:solidFill>
            </a:rPr>
            <a:t>Admit to hospital until delivery</a:t>
          </a:r>
          <a:endParaRPr lang="en-GB" sz="3200" kern="1200" dirty="0">
            <a:solidFill>
              <a:srgbClr val="FF0000"/>
            </a:solidFill>
          </a:endParaRPr>
        </a:p>
        <a:p>
          <a:pPr marL="285750" lvl="1" indent="-285750" algn="l" defTabSz="1422400">
            <a:lnSpc>
              <a:spcPct val="90000"/>
            </a:lnSpc>
            <a:spcBef>
              <a:spcPct val="0"/>
            </a:spcBef>
            <a:spcAft>
              <a:spcPct val="15000"/>
            </a:spcAft>
            <a:buChar char="•"/>
          </a:pPr>
          <a:r>
            <a:rPr lang="en-GB" sz="3200" b="0" i="0" kern="1200" baseline="0" dirty="0"/>
            <a:t>4-hourly </a:t>
          </a:r>
          <a:r>
            <a:rPr lang="en-GB" sz="3200" b="0" i="0" kern="1200" baseline="0" dirty="0">
              <a:solidFill>
                <a:srgbClr val="FF0000"/>
              </a:solidFill>
            </a:rPr>
            <a:t>BP checks</a:t>
          </a:r>
          <a:endParaRPr lang="en-GB" sz="3200" kern="1200" dirty="0">
            <a:solidFill>
              <a:srgbClr val="FF0000"/>
            </a:solidFill>
          </a:endParaRPr>
        </a:p>
        <a:p>
          <a:pPr marL="285750" lvl="1" indent="-285750" algn="l" defTabSz="1422400">
            <a:lnSpc>
              <a:spcPct val="90000"/>
            </a:lnSpc>
            <a:spcBef>
              <a:spcPct val="0"/>
            </a:spcBef>
            <a:spcAft>
              <a:spcPct val="15000"/>
            </a:spcAft>
            <a:buChar char="•"/>
          </a:pPr>
          <a:r>
            <a:rPr lang="en-GB" sz="3200" b="0" i="0" kern="1200" baseline="0"/>
            <a:t>Blood tests 3x weekly</a:t>
          </a:r>
          <a:endParaRPr lang="en-GB" sz="3200" kern="1200"/>
        </a:p>
        <a:p>
          <a:pPr marL="285750" lvl="1" indent="-285750" algn="l" defTabSz="1422400">
            <a:lnSpc>
              <a:spcPct val="90000"/>
            </a:lnSpc>
            <a:spcBef>
              <a:spcPct val="0"/>
            </a:spcBef>
            <a:spcAft>
              <a:spcPct val="15000"/>
            </a:spcAft>
            <a:buChar char="•"/>
          </a:pPr>
          <a:r>
            <a:rPr lang="en-GB" sz="3200" b="0" i="0" kern="1200" baseline="0" dirty="0" err="1">
              <a:solidFill>
                <a:srgbClr val="FF0000"/>
              </a:solidFill>
            </a:rPr>
            <a:t>Fetal</a:t>
          </a:r>
          <a:r>
            <a:rPr lang="en-GB" sz="3200" b="0" i="0" kern="1200" baseline="0" dirty="0">
              <a:solidFill>
                <a:srgbClr val="FF0000"/>
              </a:solidFill>
            </a:rPr>
            <a:t> growth scans </a:t>
          </a:r>
          <a:r>
            <a:rPr lang="en-GB" sz="3200" b="0" i="0" kern="1200" baseline="0" dirty="0"/>
            <a:t>every 2 weeks</a:t>
          </a:r>
          <a:endParaRPr lang="en-GB" sz="3200" kern="1200" dirty="0"/>
        </a:p>
        <a:p>
          <a:pPr marL="285750" lvl="1" indent="-285750" algn="l" defTabSz="1422400">
            <a:lnSpc>
              <a:spcPct val="90000"/>
            </a:lnSpc>
            <a:spcBef>
              <a:spcPct val="0"/>
            </a:spcBef>
            <a:spcAft>
              <a:spcPct val="15000"/>
            </a:spcAft>
            <a:buChar char="•"/>
          </a:pPr>
          <a:r>
            <a:rPr lang="en-GB" sz="3200" b="0" i="0" kern="1200" baseline="0" dirty="0"/>
            <a:t>2x daily CTG</a:t>
          </a:r>
          <a:endParaRPr lang="en-GB" sz="3200" kern="1200" dirty="0"/>
        </a:p>
        <a:p>
          <a:pPr marL="285750" lvl="1" indent="-285750" algn="l" defTabSz="1422400">
            <a:lnSpc>
              <a:spcPct val="90000"/>
            </a:lnSpc>
            <a:spcBef>
              <a:spcPct val="0"/>
            </a:spcBef>
            <a:spcAft>
              <a:spcPct val="15000"/>
            </a:spcAft>
            <a:buChar char="•"/>
          </a:pPr>
          <a:r>
            <a:rPr lang="en-GB" sz="3200" b="0" i="0" kern="1200" baseline="0" dirty="0"/>
            <a:t>Start </a:t>
          </a:r>
          <a:r>
            <a:rPr lang="en-GB" sz="3200" b="0" i="0" kern="1200" baseline="0" dirty="0">
              <a:solidFill>
                <a:srgbClr val="FF0000"/>
              </a:solidFill>
            </a:rPr>
            <a:t>labetalol</a:t>
          </a:r>
          <a:r>
            <a:rPr lang="en-GB" sz="3200" b="0" i="0" kern="1200" baseline="0" dirty="0"/>
            <a:t> (if asthmatic give nifedipine)</a:t>
          </a:r>
          <a:endParaRPr lang="en-GB" sz="3200" kern="1200" dirty="0"/>
        </a:p>
        <a:p>
          <a:pPr marL="285750" lvl="1" indent="-285750" algn="l" defTabSz="1422400">
            <a:lnSpc>
              <a:spcPct val="90000"/>
            </a:lnSpc>
            <a:spcBef>
              <a:spcPct val="0"/>
            </a:spcBef>
            <a:spcAft>
              <a:spcPct val="15000"/>
            </a:spcAft>
            <a:buChar char="•"/>
          </a:pPr>
          <a:r>
            <a:rPr lang="en-GB" sz="3200" b="0" i="0" kern="1200" baseline="0" dirty="0">
              <a:solidFill>
                <a:srgbClr val="FF0000"/>
              </a:solidFill>
            </a:rPr>
            <a:t>Induction of labour </a:t>
          </a:r>
          <a:r>
            <a:rPr lang="en-GB" sz="3200" b="0" i="0" kern="1200" baseline="0" dirty="0"/>
            <a:t>at 37-38 weeks</a:t>
          </a:r>
          <a:endParaRPr lang="en-GB" sz="3200" kern="1200" dirty="0"/>
        </a:p>
      </dsp:txBody>
      <dsp:txXfrm>
        <a:off x="11354657" y="5313054"/>
        <a:ext cx="4710435" cy="5400000"/>
      </dsp:txXfrm>
    </dsp:sp>
    <dsp:sp modelId="{57BF34BF-1C6E-064E-BC7B-EC153B4DFFD4}">
      <dsp:nvSpPr>
        <dsp:cNvPr id="0" name=""/>
        <dsp:cNvSpPr/>
      </dsp:nvSpPr>
      <dsp:spPr>
        <a:xfrm>
          <a:off x="17026702" y="2685485"/>
          <a:ext cx="5888044" cy="2335617"/>
        </a:xfrm>
        <a:prstGeom prst="chevron">
          <a:avLst/>
        </a:prstGeom>
        <a:solidFill>
          <a:schemeClr val="accent5">
            <a:hueOff val="1427072"/>
            <a:satOff val="-42000"/>
            <a:lumOff val="358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GB" sz="3200" b="0" i="0" kern="1200" baseline="0"/>
            <a:t>Severe pre-eclampsia i.e. BP &gt;160/110mmHg, clonus or end-organ damage</a:t>
          </a:r>
          <a:endParaRPr lang="en-GB" sz="3200" kern="1200"/>
        </a:p>
      </dsp:txBody>
      <dsp:txXfrm>
        <a:off x="18194511" y="2685485"/>
        <a:ext cx="3552427" cy="2335617"/>
      </dsp:txXfrm>
    </dsp:sp>
    <dsp:sp modelId="{E9CBB018-7A75-3D46-AC57-38EF1056459A}">
      <dsp:nvSpPr>
        <dsp:cNvPr id="0" name=""/>
        <dsp:cNvSpPr/>
      </dsp:nvSpPr>
      <dsp:spPr>
        <a:xfrm>
          <a:off x="17026702" y="5313054"/>
          <a:ext cx="4710435" cy="54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l" defTabSz="1422400">
            <a:lnSpc>
              <a:spcPct val="90000"/>
            </a:lnSpc>
            <a:spcBef>
              <a:spcPct val="0"/>
            </a:spcBef>
            <a:spcAft>
              <a:spcPct val="15000"/>
            </a:spcAft>
            <a:buChar char="•"/>
          </a:pPr>
          <a:r>
            <a:rPr lang="en-GB" sz="3200" b="0" i="0" kern="1200" baseline="0"/>
            <a:t>Call for senior help</a:t>
          </a:r>
          <a:endParaRPr lang="en-GB" sz="3200" kern="1200"/>
        </a:p>
        <a:p>
          <a:pPr marL="285750" lvl="1" indent="-285750" algn="l" defTabSz="1422400">
            <a:lnSpc>
              <a:spcPct val="90000"/>
            </a:lnSpc>
            <a:spcBef>
              <a:spcPct val="0"/>
            </a:spcBef>
            <a:spcAft>
              <a:spcPct val="15000"/>
            </a:spcAft>
            <a:buChar char="•"/>
          </a:pPr>
          <a:r>
            <a:rPr lang="en-GB" sz="3200" b="0" i="0" kern="1200" baseline="0" dirty="0"/>
            <a:t>Stabilise BP with </a:t>
          </a:r>
          <a:r>
            <a:rPr lang="en-GB" sz="3200" b="0" i="0" kern="1200" baseline="0" dirty="0">
              <a:solidFill>
                <a:srgbClr val="FF0000"/>
              </a:solidFill>
            </a:rPr>
            <a:t>antihypertensives</a:t>
          </a:r>
          <a:endParaRPr lang="en-GB" sz="3200" kern="1200" dirty="0">
            <a:solidFill>
              <a:srgbClr val="FF0000"/>
            </a:solidFill>
          </a:endParaRPr>
        </a:p>
        <a:p>
          <a:pPr marL="285750" lvl="1" indent="-285750" algn="l" defTabSz="1422400">
            <a:lnSpc>
              <a:spcPct val="90000"/>
            </a:lnSpc>
            <a:spcBef>
              <a:spcPct val="0"/>
            </a:spcBef>
            <a:spcAft>
              <a:spcPct val="15000"/>
            </a:spcAft>
            <a:buChar char="•"/>
          </a:pPr>
          <a:r>
            <a:rPr lang="en-GB" sz="3200" b="0" i="0" kern="1200" baseline="0" dirty="0"/>
            <a:t>Prophylactic </a:t>
          </a:r>
          <a:r>
            <a:rPr lang="en-GB" sz="3200" b="0" i="0" kern="1200" baseline="0" dirty="0">
              <a:solidFill>
                <a:srgbClr val="FF0000"/>
              </a:solidFill>
            </a:rPr>
            <a:t>MgSO4</a:t>
          </a:r>
          <a:endParaRPr lang="en-GB" sz="3200" kern="1200" dirty="0">
            <a:solidFill>
              <a:srgbClr val="FF0000"/>
            </a:solidFill>
          </a:endParaRPr>
        </a:p>
        <a:p>
          <a:pPr marL="285750" lvl="1" indent="-285750" algn="l" defTabSz="1422400">
            <a:lnSpc>
              <a:spcPct val="90000"/>
            </a:lnSpc>
            <a:spcBef>
              <a:spcPct val="0"/>
            </a:spcBef>
            <a:spcAft>
              <a:spcPct val="15000"/>
            </a:spcAft>
            <a:buChar char="•"/>
          </a:pPr>
          <a:r>
            <a:rPr lang="en-GB" sz="3200" b="0" i="0" kern="1200" baseline="0"/>
            <a:t>Strict fluid balance</a:t>
          </a:r>
          <a:endParaRPr lang="en-GB" sz="3200" kern="1200"/>
        </a:p>
        <a:p>
          <a:pPr marL="285750" lvl="1" indent="-285750" algn="l" defTabSz="1422400">
            <a:lnSpc>
              <a:spcPct val="90000"/>
            </a:lnSpc>
            <a:spcBef>
              <a:spcPct val="0"/>
            </a:spcBef>
            <a:spcAft>
              <a:spcPct val="15000"/>
            </a:spcAft>
            <a:buChar char="•"/>
          </a:pPr>
          <a:r>
            <a:rPr lang="en-GB" sz="3200" b="0" i="0" kern="1200" baseline="0" dirty="0"/>
            <a:t>Deliver if &gt;34 weeks</a:t>
          </a:r>
          <a:endParaRPr lang="en-GB" sz="3200" kern="1200" dirty="0"/>
        </a:p>
        <a:p>
          <a:pPr marL="285750" lvl="1" indent="-285750" algn="l" defTabSz="1422400">
            <a:lnSpc>
              <a:spcPct val="90000"/>
            </a:lnSpc>
            <a:spcBef>
              <a:spcPct val="0"/>
            </a:spcBef>
            <a:spcAft>
              <a:spcPct val="15000"/>
            </a:spcAft>
            <a:buChar char="•"/>
          </a:pPr>
          <a:r>
            <a:rPr lang="en-GB" sz="3200" b="0" i="0" kern="1200" baseline="0"/>
            <a:t>Deliver according to senior advice if &lt;34 weeks.</a:t>
          </a:r>
          <a:endParaRPr lang="en-GB" sz="3200" kern="1200"/>
        </a:p>
      </dsp:txBody>
      <dsp:txXfrm>
        <a:off x="17026702" y="5313054"/>
        <a:ext cx="4710435" cy="540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50631-78DF-CA43-A489-DF23191CA5D3}">
      <dsp:nvSpPr>
        <dsp:cNvPr id="0" name=""/>
        <dsp:cNvSpPr/>
      </dsp:nvSpPr>
      <dsp:spPr>
        <a:xfrm>
          <a:off x="111" y="406842"/>
          <a:ext cx="10712659" cy="13248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152" tIns="186944" rIns="327152" bIns="186944" numCol="1" spcCol="1270" anchor="ctr" anchorCtr="0">
          <a:noAutofit/>
        </a:bodyPr>
        <a:lstStyle/>
        <a:p>
          <a:pPr marL="0" lvl="0" indent="0" algn="ctr" defTabSz="2044700">
            <a:lnSpc>
              <a:spcPct val="90000"/>
            </a:lnSpc>
            <a:spcBef>
              <a:spcPct val="0"/>
            </a:spcBef>
            <a:spcAft>
              <a:spcPct val="35000"/>
            </a:spcAft>
            <a:buNone/>
          </a:pPr>
          <a:r>
            <a:rPr lang="en-GB" sz="4600" b="0" i="0" kern="1200" baseline="0"/>
            <a:t>HELLP Syndrome</a:t>
          </a:r>
          <a:endParaRPr lang="en-GB" sz="4600" kern="1200"/>
        </a:p>
      </dsp:txBody>
      <dsp:txXfrm>
        <a:off x="111" y="406842"/>
        <a:ext cx="10712659" cy="1324800"/>
      </dsp:txXfrm>
    </dsp:sp>
    <dsp:sp modelId="{1866600D-ACA9-0F4C-9493-11143848F008}">
      <dsp:nvSpPr>
        <dsp:cNvPr id="0" name=""/>
        <dsp:cNvSpPr/>
      </dsp:nvSpPr>
      <dsp:spPr>
        <a:xfrm>
          <a:off x="111" y="1731642"/>
          <a:ext cx="10712659" cy="7812956"/>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5364" tIns="245364" rIns="327152" bIns="368046" numCol="1" spcCol="1270" anchor="t" anchorCtr="0">
          <a:noAutofit/>
        </a:bodyPr>
        <a:lstStyle/>
        <a:p>
          <a:pPr marL="285750" lvl="1" indent="-285750" algn="l" defTabSz="2044700">
            <a:lnSpc>
              <a:spcPct val="90000"/>
            </a:lnSpc>
            <a:spcBef>
              <a:spcPct val="0"/>
            </a:spcBef>
            <a:spcAft>
              <a:spcPct val="15000"/>
            </a:spcAft>
            <a:buChar char="•"/>
          </a:pPr>
          <a:r>
            <a:rPr lang="en-GB" sz="4600" b="0" i="0" kern="1200" baseline="0"/>
            <a:t>Severe variant of pre-eclampsia</a:t>
          </a:r>
          <a:endParaRPr lang="en-GB" sz="4600" kern="1200"/>
        </a:p>
        <a:p>
          <a:pPr marL="285750" lvl="1" indent="-285750" algn="l" defTabSz="2044700">
            <a:lnSpc>
              <a:spcPct val="90000"/>
            </a:lnSpc>
            <a:spcBef>
              <a:spcPct val="0"/>
            </a:spcBef>
            <a:spcAft>
              <a:spcPct val="15000"/>
            </a:spcAft>
            <a:buChar char="•"/>
          </a:pPr>
          <a:r>
            <a:rPr lang="en-GB" sz="4600" b="1" i="0" kern="1200" baseline="0" dirty="0">
              <a:solidFill>
                <a:srgbClr val="FF0000"/>
              </a:solidFill>
            </a:rPr>
            <a:t>H</a:t>
          </a:r>
          <a:r>
            <a:rPr lang="en-GB" sz="4600" b="0" i="0" kern="1200" baseline="0" dirty="0"/>
            <a:t>aemolysis, </a:t>
          </a:r>
          <a:r>
            <a:rPr lang="en-GB" sz="4600" b="1" i="0" kern="1200" baseline="0" dirty="0">
              <a:solidFill>
                <a:srgbClr val="FF0000"/>
              </a:solidFill>
            </a:rPr>
            <a:t>E</a:t>
          </a:r>
          <a:r>
            <a:rPr lang="en-GB" sz="4600" b="0" i="0" kern="1200" baseline="0" dirty="0"/>
            <a:t>levated </a:t>
          </a:r>
          <a:r>
            <a:rPr lang="en-GB" sz="4600" b="1" i="0" kern="1200" baseline="0" dirty="0">
              <a:solidFill>
                <a:srgbClr val="FF0000"/>
              </a:solidFill>
            </a:rPr>
            <a:t>L</a:t>
          </a:r>
          <a:r>
            <a:rPr lang="en-GB" sz="4600" b="0" i="0" kern="1200" baseline="0" dirty="0"/>
            <a:t>iver Enzymes, </a:t>
          </a:r>
          <a:r>
            <a:rPr lang="en-GB" sz="4600" b="1" i="0" kern="1200" baseline="0" dirty="0">
              <a:solidFill>
                <a:srgbClr val="FF0000"/>
              </a:solidFill>
            </a:rPr>
            <a:t>L</a:t>
          </a:r>
          <a:r>
            <a:rPr lang="en-GB" sz="4600" b="0" i="0" kern="1200" baseline="0" dirty="0"/>
            <a:t>ow </a:t>
          </a:r>
          <a:r>
            <a:rPr lang="en-GB" sz="4600" b="1" i="0" kern="1200" baseline="0" dirty="0">
              <a:solidFill>
                <a:srgbClr val="FF0000"/>
              </a:solidFill>
            </a:rPr>
            <a:t>P</a:t>
          </a:r>
          <a:r>
            <a:rPr lang="en-GB" sz="4600" b="0" i="0" kern="1200" baseline="0" dirty="0"/>
            <a:t>latelets</a:t>
          </a:r>
          <a:endParaRPr lang="en-GB" sz="4600" kern="1200" dirty="0"/>
        </a:p>
        <a:p>
          <a:pPr marL="285750" lvl="1" indent="-285750" algn="l" defTabSz="2044700">
            <a:lnSpc>
              <a:spcPct val="90000"/>
            </a:lnSpc>
            <a:spcBef>
              <a:spcPct val="0"/>
            </a:spcBef>
            <a:spcAft>
              <a:spcPct val="15000"/>
            </a:spcAft>
            <a:buChar char="•"/>
          </a:pPr>
          <a:r>
            <a:rPr lang="en-GB" sz="4600" b="0" i="0" kern="1200" baseline="0"/>
            <a:t>Liver enzymes usually rise first, leading to a drop in platelets and then haemolysis</a:t>
          </a:r>
          <a:endParaRPr lang="en-GB" sz="4600" kern="1200"/>
        </a:p>
        <a:p>
          <a:pPr marL="285750" lvl="1" indent="-285750" algn="l" defTabSz="2044700">
            <a:lnSpc>
              <a:spcPct val="90000"/>
            </a:lnSpc>
            <a:spcBef>
              <a:spcPct val="0"/>
            </a:spcBef>
            <a:spcAft>
              <a:spcPct val="15000"/>
            </a:spcAft>
            <a:buChar char="•"/>
          </a:pPr>
          <a:r>
            <a:rPr lang="en-GB" sz="4600" b="0" i="0" kern="1200" baseline="0"/>
            <a:t>Symptoms: RUQ pain, N&amp;V, dark urine</a:t>
          </a:r>
          <a:endParaRPr lang="en-GB" sz="4600" kern="1200"/>
        </a:p>
        <a:p>
          <a:pPr marL="285750" lvl="1" indent="-285750" algn="l" defTabSz="2044700">
            <a:lnSpc>
              <a:spcPct val="90000"/>
            </a:lnSpc>
            <a:spcBef>
              <a:spcPct val="0"/>
            </a:spcBef>
            <a:spcAft>
              <a:spcPct val="15000"/>
            </a:spcAft>
            <a:buChar char="•"/>
          </a:pPr>
          <a:r>
            <a:rPr lang="en-GB" sz="4600" b="0" i="0" kern="1200" baseline="0" dirty="0"/>
            <a:t>Treatment: </a:t>
          </a:r>
          <a:r>
            <a:rPr lang="en-GB" sz="4600" b="0" i="0" kern="1200" baseline="0" dirty="0">
              <a:solidFill>
                <a:srgbClr val="FF0000"/>
              </a:solidFill>
            </a:rPr>
            <a:t>Immediate delivery</a:t>
          </a:r>
          <a:endParaRPr lang="en-GB" sz="4600" kern="1200" dirty="0">
            <a:solidFill>
              <a:srgbClr val="FF0000"/>
            </a:solidFill>
          </a:endParaRPr>
        </a:p>
      </dsp:txBody>
      <dsp:txXfrm>
        <a:off x="111" y="1731642"/>
        <a:ext cx="10712659" cy="7812956"/>
      </dsp:txXfrm>
    </dsp:sp>
    <dsp:sp modelId="{F0B3CE11-CBA4-EE49-B788-3BAAD54377A9}">
      <dsp:nvSpPr>
        <dsp:cNvPr id="0" name=""/>
        <dsp:cNvSpPr/>
      </dsp:nvSpPr>
      <dsp:spPr>
        <a:xfrm>
          <a:off x="12212543" y="406842"/>
          <a:ext cx="10712659" cy="1324800"/>
        </a:xfrm>
        <a:prstGeom prst="rect">
          <a:avLst/>
        </a:prstGeom>
        <a:solidFill>
          <a:schemeClr val="accent4">
            <a:hueOff val="-5150"/>
            <a:satOff val="0"/>
            <a:lumOff val="-44902"/>
            <a:alphaOff val="0"/>
          </a:schemeClr>
        </a:solidFill>
        <a:ln w="25400" cap="flat" cmpd="sng" algn="ctr">
          <a:solidFill>
            <a:schemeClr val="accent4">
              <a:hueOff val="-5150"/>
              <a:satOff val="0"/>
              <a:lumOff val="-4490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152" tIns="186944" rIns="327152" bIns="186944" numCol="1" spcCol="1270" anchor="ctr" anchorCtr="0">
          <a:noAutofit/>
        </a:bodyPr>
        <a:lstStyle/>
        <a:p>
          <a:pPr marL="0" lvl="0" indent="0" algn="ctr" defTabSz="2044700">
            <a:lnSpc>
              <a:spcPct val="90000"/>
            </a:lnSpc>
            <a:spcBef>
              <a:spcPct val="0"/>
            </a:spcBef>
            <a:spcAft>
              <a:spcPct val="35000"/>
            </a:spcAft>
            <a:buNone/>
          </a:pPr>
          <a:r>
            <a:rPr lang="en-GB" sz="4600" b="0" i="0" kern="1200" baseline="0"/>
            <a:t>Eclampsia</a:t>
          </a:r>
          <a:endParaRPr lang="en-GB" sz="4600" kern="1200"/>
        </a:p>
      </dsp:txBody>
      <dsp:txXfrm>
        <a:off x="12212543" y="406842"/>
        <a:ext cx="10712659" cy="1324800"/>
      </dsp:txXfrm>
    </dsp:sp>
    <dsp:sp modelId="{C8FBC2E2-2E99-A540-A9FB-328424B84DEF}">
      <dsp:nvSpPr>
        <dsp:cNvPr id="0" name=""/>
        <dsp:cNvSpPr/>
      </dsp:nvSpPr>
      <dsp:spPr>
        <a:xfrm>
          <a:off x="12212543" y="1731642"/>
          <a:ext cx="10712659" cy="7812956"/>
        </a:xfrm>
        <a:prstGeom prst="rect">
          <a:avLst/>
        </a:prstGeom>
        <a:solidFill>
          <a:schemeClr val="accent4">
            <a:tint val="40000"/>
            <a:alpha val="90000"/>
            <a:hueOff val="507484"/>
            <a:satOff val="-86429"/>
            <a:lumOff val="-9200"/>
            <a:alphaOff val="0"/>
          </a:schemeClr>
        </a:solidFill>
        <a:ln w="25400" cap="flat" cmpd="sng" algn="ctr">
          <a:solidFill>
            <a:schemeClr val="accent4">
              <a:tint val="40000"/>
              <a:alpha val="90000"/>
              <a:hueOff val="507484"/>
              <a:satOff val="-86429"/>
              <a:lumOff val="-92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5364" tIns="245364" rIns="327152" bIns="368046" numCol="1" spcCol="1270" anchor="t" anchorCtr="0">
          <a:noAutofit/>
        </a:bodyPr>
        <a:lstStyle/>
        <a:p>
          <a:pPr marL="285750" lvl="1" indent="-285750" algn="l" defTabSz="2044700">
            <a:lnSpc>
              <a:spcPct val="90000"/>
            </a:lnSpc>
            <a:spcBef>
              <a:spcPct val="0"/>
            </a:spcBef>
            <a:spcAft>
              <a:spcPct val="15000"/>
            </a:spcAft>
            <a:buChar char="•"/>
          </a:pPr>
          <a:r>
            <a:rPr lang="en-GB" sz="4600" b="0" i="0" kern="1200" baseline="0" dirty="0"/>
            <a:t>Pre-eclampsia + </a:t>
          </a:r>
          <a:r>
            <a:rPr lang="en-GB" sz="4600" b="0" i="0" kern="1200" baseline="0" dirty="0">
              <a:solidFill>
                <a:srgbClr val="FF0000"/>
              </a:solidFill>
            </a:rPr>
            <a:t>tonic-</a:t>
          </a:r>
          <a:r>
            <a:rPr lang="en-GB" sz="4600" b="0" i="0" kern="1200" baseline="0" dirty="0" err="1">
              <a:solidFill>
                <a:srgbClr val="FF0000"/>
              </a:solidFill>
            </a:rPr>
            <a:t>clonic</a:t>
          </a:r>
          <a:r>
            <a:rPr lang="en-GB" sz="4600" b="0" i="0" kern="1200" baseline="0" dirty="0">
              <a:solidFill>
                <a:srgbClr val="FF0000"/>
              </a:solidFill>
            </a:rPr>
            <a:t> seizures</a:t>
          </a:r>
          <a:endParaRPr lang="en-GB" sz="4600" kern="1200" dirty="0">
            <a:solidFill>
              <a:srgbClr val="FF0000"/>
            </a:solidFill>
          </a:endParaRPr>
        </a:p>
        <a:p>
          <a:pPr marL="285750" lvl="1" indent="-285750" algn="l" defTabSz="2044700">
            <a:lnSpc>
              <a:spcPct val="90000"/>
            </a:lnSpc>
            <a:spcBef>
              <a:spcPct val="0"/>
            </a:spcBef>
            <a:spcAft>
              <a:spcPct val="15000"/>
            </a:spcAft>
            <a:buChar char="•"/>
          </a:pPr>
          <a:r>
            <a:rPr lang="en-GB" sz="4600" b="1" i="0" kern="1200" baseline="0" dirty="0">
              <a:solidFill>
                <a:srgbClr val="FF0000"/>
              </a:solidFill>
            </a:rPr>
            <a:t>OBSTETRIC EMERGENCY</a:t>
          </a:r>
          <a:endParaRPr lang="en-GB" sz="4600" b="1" kern="1200" dirty="0">
            <a:solidFill>
              <a:srgbClr val="FF0000"/>
            </a:solidFill>
          </a:endParaRPr>
        </a:p>
        <a:p>
          <a:pPr marL="285750" lvl="1" indent="-285750" algn="l" defTabSz="2044700">
            <a:lnSpc>
              <a:spcPct val="90000"/>
            </a:lnSpc>
            <a:spcBef>
              <a:spcPct val="0"/>
            </a:spcBef>
            <a:spcAft>
              <a:spcPct val="15000"/>
            </a:spcAft>
            <a:buChar char="•"/>
          </a:pPr>
          <a:r>
            <a:rPr lang="en-GB" sz="4600" b="0" i="0" kern="1200" baseline="0" dirty="0"/>
            <a:t>Treatment: Call for senior help!</a:t>
          </a:r>
          <a:endParaRPr lang="en-GB" sz="4600" kern="1200" dirty="0"/>
        </a:p>
        <a:p>
          <a:pPr marL="285750" lvl="1" indent="-285750" algn="l" defTabSz="2044700">
            <a:lnSpc>
              <a:spcPct val="90000"/>
            </a:lnSpc>
            <a:spcBef>
              <a:spcPct val="0"/>
            </a:spcBef>
            <a:spcAft>
              <a:spcPct val="15000"/>
            </a:spcAft>
            <a:buChar char="•"/>
          </a:pPr>
          <a:r>
            <a:rPr lang="en-GB" sz="4600" b="0" i="0" kern="1200" baseline="0"/>
            <a:t>ABCDE</a:t>
          </a:r>
          <a:endParaRPr lang="en-GB" sz="4600" kern="1200"/>
        </a:p>
        <a:p>
          <a:pPr marL="285750" lvl="1" indent="-285750" algn="l" defTabSz="2044700">
            <a:lnSpc>
              <a:spcPct val="90000"/>
            </a:lnSpc>
            <a:spcBef>
              <a:spcPct val="0"/>
            </a:spcBef>
            <a:spcAft>
              <a:spcPct val="15000"/>
            </a:spcAft>
            <a:buChar char="•"/>
          </a:pPr>
          <a:r>
            <a:rPr lang="en-GB" sz="4600" b="0" i="0" kern="1200" baseline="0" dirty="0">
              <a:solidFill>
                <a:srgbClr val="FF0000"/>
              </a:solidFill>
            </a:rPr>
            <a:t>IV MgSO4 </a:t>
          </a:r>
          <a:r>
            <a:rPr lang="en-GB" sz="4600" b="0" i="0" kern="1200" baseline="0" dirty="0"/>
            <a:t>for prevention of further seizures (keep </a:t>
          </a:r>
          <a:r>
            <a:rPr lang="en-GB" sz="4600" b="0" i="0" kern="1200" baseline="0" dirty="0">
              <a:solidFill>
                <a:srgbClr val="FF0000"/>
              </a:solidFill>
            </a:rPr>
            <a:t>calcium gluconate </a:t>
          </a:r>
          <a:r>
            <a:rPr lang="en-GB" sz="4600" b="0" i="0" kern="1200" baseline="0" dirty="0"/>
            <a:t>nearby!)</a:t>
          </a:r>
          <a:endParaRPr lang="en-GB" sz="4600" kern="1200" dirty="0"/>
        </a:p>
        <a:p>
          <a:pPr marL="285750" lvl="1" indent="-285750" algn="l" defTabSz="2044700">
            <a:lnSpc>
              <a:spcPct val="90000"/>
            </a:lnSpc>
            <a:spcBef>
              <a:spcPct val="0"/>
            </a:spcBef>
            <a:spcAft>
              <a:spcPct val="15000"/>
            </a:spcAft>
            <a:buChar char="•"/>
          </a:pPr>
          <a:r>
            <a:rPr lang="en-GB" sz="4600" b="0" i="0" kern="1200" baseline="0" dirty="0"/>
            <a:t>Give </a:t>
          </a:r>
          <a:r>
            <a:rPr lang="en-GB" sz="4600" b="0" i="0" kern="1200" baseline="0" dirty="0">
              <a:solidFill>
                <a:srgbClr val="FF0000"/>
              </a:solidFill>
            </a:rPr>
            <a:t>diazepam</a:t>
          </a:r>
          <a:r>
            <a:rPr lang="en-GB" sz="4600" b="0" i="0" kern="1200" baseline="0" dirty="0"/>
            <a:t> if repeated seizures</a:t>
          </a:r>
          <a:endParaRPr lang="en-GB" sz="4600" kern="1200" dirty="0"/>
        </a:p>
        <a:p>
          <a:pPr marL="285750" lvl="1" indent="-285750" algn="l" defTabSz="2044700">
            <a:lnSpc>
              <a:spcPct val="90000"/>
            </a:lnSpc>
            <a:spcBef>
              <a:spcPct val="0"/>
            </a:spcBef>
            <a:spcAft>
              <a:spcPct val="15000"/>
            </a:spcAft>
            <a:buChar char="•"/>
          </a:pPr>
          <a:r>
            <a:rPr lang="en-GB" sz="4600" b="0" i="0" kern="1200" baseline="0"/>
            <a:t>Monitor fluid balance</a:t>
          </a:r>
          <a:endParaRPr lang="en-GB" sz="4600" kern="1200"/>
        </a:p>
        <a:p>
          <a:pPr marL="285750" lvl="1" indent="-285750" algn="l" defTabSz="2044700">
            <a:lnSpc>
              <a:spcPct val="90000"/>
            </a:lnSpc>
            <a:spcBef>
              <a:spcPct val="0"/>
            </a:spcBef>
            <a:spcAft>
              <a:spcPct val="15000"/>
            </a:spcAft>
            <a:buChar char="•"/>
          </a:pPr>
          <a:r>
            <a:rPr lang="en-GB" sz="4600" b="0" i="0" kern="1200" baseline="0" dirty="0">
              <a:solidFill>
                <a:srgbClr val="FF0000"/>
              </a:solidFill>
            </a:rPr>
            <a:t>Immediate delivery </a:t>
          </a:r>
          <a:r>
            <a:rPr lang="en-GB" sz="4600" b="0" i="0" kern="1200" baseline="0" dirty="0"/>
            <a:t>once mother is stable</a:t>
          </a:r>
          <a:endParaRPr lang="en-GB" sz="4600" kern="1200" dirty="0"/>
        </a:p>
      </dsp:txBody>
      <dsp:txXfrm>
        <a:off x="12212543" y="1731642"/>
        <a:ext cx="10712659" cy="78129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068F1-252E-2C40-92B6-77FC616024A4}">
      <dsp:nvSpPr>
        <dsp:cNvPr id="0" name=""/>
        <dsp:cNvSpPr/>
      </dsp:nvSpPr>
      <dsp:spPr>
        <a:xfrm>
          <a:off x="5330" y="278607"/>
          <a:ext cx="5197678" cy="8928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GB" sz="3100" kern="1200" dirty="0"/>
            <a:t>Cervical cancer:</a:t>
          </a:r>
          <a:endParaRPr lang="en-US" sz="3100" kern="1200" dirty="0"/>
        </a:p>
      </dsp:txBody>
      <dsp:txXfrm>
        <a:off x="5330" y="278607"/>
        <a:ext cx="5197678" cy="892800"/>
      </dsp:txXfrm>
    </dsp:sp>
    <dsp:sp modelId="{3815510E-420D-5B43-9512-9714470B0C69}">
      <dsp:nvSpPr>
        <dsp:cNvPr id="0" name=""/>
        <dsp:cNvSpPr/>
      </dsp:nvSpPr>
      <dsp:spPr>
        <a:xfrm>
          <a:off x="5330" y="1171407"/>
          <a:ext cx="5197678" cy="6318303"/>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GB" sz="3100" kern="1200" dirty="0"/>
            <a:t>Often caused by </a:t>
          </a:r>
          <a:r>
            <a:rPr lang="en-GB" sz="3100" kern="1200" dirty="0">
              <a:solidFill>
                <a:srgbClr val="FF0000"/>
              </a:solidFill>
            </a:rPr>
            <a:t>HPV 16 &amp; 18</a:t>
          </a:r>
          <a:endParaRPr lang="en-US" sz="3100" kern="1200" dirty="0">
            <a:solidFill>
              <a:srgbClr val="FF0000"/>
            </a:solidFill>
          </a:endParaRPr>
        </a:p>
        <a:p>
          <a:pPr marL="285750" lvl="1" indent="-285750" algn="l" defTabSz="1377950">
            <a:lnSpc>
              <a:spcPct val="90000"/>
            </a:lnSpc>
            <a:spcBef>
              <a:spcPct val="0"/>
            </a:spcBef>
            <a:spcAft>
              <a:spcPct val="15000"/>
            </a:spcAft>
            <a:buChar char="•"/>
          </a:pPr>
          <a:r>
            <a:rPr lang="en-GB" sz="3100" kern="1200" dirty="0"/>
            <a:t>Three yearly smears (screening)</a:t>
          </a:r>
          <a:endParaRPr lang="en-US" sz="3100" kern="1200" dirty="0"/>
        </a:p>
        <a:p>
          <a:pPr marL="285750" lvl="1" indent="-285750" algn="l" defTabSz="1377950">
            <a:lnSpc>
              <a:spcPct val="90000"/>
            </a:lnSpc>
            <a:spcBef>
              <a:spcPct val="0"/>
            </a:spcBef>
            <a:spcAft>
              <a:spcPct val="15000"/>
            </a:spcAft>
            <a:buChar char="•"/>
          </a:pPr>
          <a:r>
            <a:rPr lang="en-GB" sz="3100" kern="1200" dirty="0"/>
            <a:t>Treatment depends on </a:t>
          </a:r>
          <a:r>
            <a:rPr lang="en-GB" sz="3100" kern="1200" dirty="0">
              <a:solidFill>
                <a:srgbClr val="FF0000"/>
              </a:solidFill>
            </a:rPr>
            <a:t>functional status </a:t>
          </a:r>
          <a:r>
            <a:rPr lang="en-GB" sz="3100" kern="1200" dirty="0"/>
            <a:t>and </a:t>
          </a:r>
          <a:r>
            <a:rPr lang="en-GB" sz="3100" kern="1200" dirty="0">
              <a:solidFill>
                <a:srgbClr val="FF0000"/>
              </a:solidFill>
            </a:rPr>
            <a:t>stage</a:t>
          </a:r>
          <a:r>
            <a:rPr lang="en-GB" sz="3100" kern="1200" dirty="0"/>
            <a:t> of cancer.</a:t>
          </a:r>
          <a:endParaRPr lang="en-US" sz="3100" kern="1200" dirty="0"/>
        </a:p>
        <a:p>
          <a:pPr marL="571500" lvl="2" indent="-285750" algn="l" defTabSz="1377950">
            <a:lnSpc>
              <a:spcPct val="90000"/>
            </a:lnSpc>
            <a:spcBef>
              <a:spcPct val="0"/>
            </a:spcBef>
            <a:spcAft>
              <a:spcPct val="15000"/>
            </a:spcAft>
            <a:buChar char="•"/>
          </a:pPr>
          <a:r>
            <a:rPr lang="en-GB" sz="3100" kern="1200"/>
            <a:t>Local excision</a:t>
          </a:r>
          <a:endParaRPr lang="en-US" sz="3100" kern="1200"/>
        </a:p>
        <a:p>
          <a:pPr marL="571500" lvl="2" indent="-285750" algn="l" defTabSz="1377950">
            <a:lnSpc>
              <a:spcPct val="90000"/>
            </a:lnSpc>
            <a:spcBef>
              <a:spcPct val="0"/>
            </a:spcBef>
            <a:spcAft>
              <a:spcPct val="15000"/>
            </a:spcAft>
            <a:buChar char="•"/>
          </a:pPr>
          <a:r>
            <a:rPr lang="en-GB" sz="3100" kern="1200"/>
            <a:t>Hysterectomy</a:t>
          </a:r>
          <a:endParaRPr lang="en-US" sz="3100" kern="1200"/>
        </a:p>
        <a:p>
          <a:pPr marL="571500" lvl="2" indent="-285750" algn="l" defTabSz="1377950">
            <a:lnSpc>
              <a:spcPct val="90000"/>
            </a:lnSpc>
            <a:spcBef>
              <a:spcPct val="0"/>
            </a:spcBef>
            <a:spcAft>
              <a:spcPct val="15000"/>
            </a:spcAft>
            <a:buChar char="•"/>
          </a:pPr>
          <a:r>
            <a:rPr lang="en-GB" sz="3100" kern="1200"/>
            <a:t>Chemotherapy</a:t>
          </a:r>
          <a:endParaRPr lang="en-US" sz="3100" kern="1200"/>
        </a:p>
        <a:p>
          <a:pPr marL="571500" lvl="2" indent="-285750" algn="l" defTabSz="1377950">
            <a:lnSpc>
              <a:spcPct val="90000"/>
            </a:lnSpc>
            <a:spcBef>
              <a:spcPct val="0"/>
            </a:spcBef>
            <a:spcAft>
              <a:spcPct val="15000"/>
            </a:spcAft>
            <a:buChar char="•"/>
          </a:pPr>
          <a:r>
            <a:rPr lang="en-GB" sz="3100" kern="1200"/>
            <a:t>Radiotherapy</a:t>
          </a:r>
          <a:endParaRPr lang="en-US" sz="3100" kern="1200"/>
        </a:p>
        <a:p>
          <a:pPr marL="571500" lvl="2" indent="-285750" algn="l" defTabSz="1377950">
            <a:lnSpc>
              <a:spcPct val="90000"/>
            </a:lnSpc>
            <a:spcBef>
              <a:spcPct val="0"/>
            </a:spcBef>
            <a:spcAft>
              <a:spcPct val="15000"/>
            </a:spcAft>
            <a:buChar char="•"/>
          </a:pPr>
          <a:r>
            <a:rPr lang="en-GB" sz="3100" kern="1200"/>
            <a:t>Combination of the above</a:t>
          </a:r>
          <a:endParaRPr lang="en-US" sz="3100" kern="1200"/>
        </a:p>
      </dsp:txBody>
      <dsp:txXfrm>
        <a:off x="5330" y="1171407"/>
        <a:ext cx="5197678" cy="6318303"/>
      </dsp:txXfrm>
    </dsp:sp>
    <dsp:sp modelId="{593A55CF-0932-224A-9FB1-669BD3EB8E67}">
      <dsp:nvSpPr>
        <dsp:cNvPr id="0" name=""/>
        <dsp:cNvSpPr/>
      </dsp:nvSpPr>
      <dsp:spPr>
        <a:xfrm>
          <a:off x="5930684" y="278607"/>
          <a:ext cx="5197678" cy="892800"/>
        </a:xfrm>
        <a:prstGeom prst="rect">
          <a:avLst/>
        </a:prstGeom>
        <a:solidFill>
          <a:schemeClr val="accent2">
            <a:hueOff val="102549"/>
            <a:satOff val="16666"/>
            <a:lumOff val="-18922"/>
            <a:alphaOff val="0"/>
          </a:schemeClr>
        </a:solidFill>
        <a:ln w="25400" cap="flat" cmpd="sng" algn="ctr">
          <a:solidFill>
            <a:schemeClr val="accent2">
              <a:hueOff val="102549"/>
              <a:satOff val="16666"/>
              <a:lumOff val="-1892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GB" sz="3100" kern="1200" dirty="0"/>
            <a:t>Endometrial cancer:</a:t>
          </a:r>
          <a:endParaRPr lang="en-US" sz="3100" kern="1200" dirty="0"/>
        </a:p>
      </dsp:txBody>
      <dsp:txXfrm>
        <a:off x="5930684" y="278607"/>
        <a:ext cx="5197678" cy="892800"/>
      </dsp:txXfrm>
    </dsp:sp>
    <dsp:sp modelId="{9CE32F47-E69F-E74D-B1D9-2C61168C228E}">
      <dsp:nvSpPr>
        <dsp:cNvPr id="0" name=""/>
        <dsp:cNvSpPr/>
      </dsp:nvSpPr>
      <dsp:spPr>
        <a:xfrm>
          <a:off x="5930684" y="1171407"/>
          <a:ext cx="5197678" cy="6318303"/>
        </a:xfrm>
        <a:prstGeom prst="rect">
          <a:avLst/>
        </a:prstGeom>
        <a:solidFill>
          <a:schemeClr val="accent2">
            <a:tint val="40000"/>
            <a:alpha val="90000"/>
            <a:hueOff val="465102"/>
            <a:satOff val="-11465"/>
            <a:lumOff val="-3150"/>
            <a:alphaOff val="0"/>
          </a:schemeClr>
        </a:solidFill>
        <a:ln w="25400" cap="flat" cmpd="sng" algn="ctr">
          <a:solidFill>
            <a:schemeClr val="accent2">
              <a:tint val="40000"/>
              <a:alpha val="90000"/>
              <a:hueOff val="465102"/>
              <a:satOff val="-11465"/>
              <a:lumOff val="-315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GB" sz="3100" kern="1200"/>
            <a:t>91% postmenopausal</a:t>
          </a:r>
          <a:endParaRPr lang="en-US" sz="3100" kern="1200"/>
        </a:p>
        <a:p>
          <a:pPr marL="285750" lvl="1" indent="-285750" algn="l" defTabSz="1377950">
            <a:lnSpc>
              <a:spcPct val="90000"/>
            </a:lnSpc>
            <a:spcBef>
              <a:spcPct val="0"/>
            </a:spcBef>
            <a:spcAft>
              <a:spcPct val="15000"/>
            </a:spcAft>
            <a:buChar char="•"/>
          </a:pPr>
          <a:r>
            <a:rPr lang="en-GB" sz="3100" kern="1200" dirty="0"/>
            <a:t>Risk factors: obesity, nulliparity, oestrogen only HRT, early menarche, late menopause, breast cancer.</a:t>
          </a:r>
          <a:endParaRPr lang="en-US" sz="3100" kern="1200" dirty="0"/>
        </a:p>
        <a:p>
          <a:pPr marL="285750" lvl="1" indent="-285750" algn="l" defTabSz="1377950">
            <a:lnSpc>
              <a:spcPct val="90000"/>
            </a:lnSpc>
            <a:spcBef>
              <a:spcPct val="0"/>
            </a:spcBef>
            <a:spcAft>
              <a:spcPct val="15000"/>
            </a:spcAft>
            <a:buChar char="•"/>
          </a:pPr>
          <a:r>
            <a:rPr lang="en-GB" sz="3100" kern="1200" dirty="0"/>
            <a:t>Diagnosis: </a:t>
          </a:r>
          <a:r>
            <a:rPr lang="en-GB" sz="3100" kern="1200" dirty="0">
              <a:solidFill>
                <a:srgbClr val="FF0000"/>
              </a:solidFill>
            </a:rPr>
            <a:t>hysteroscopy</a:t>
          </a:r>
          <a:r>
            <a:rPr lang="en-GB" sz="3100" kern="1200" dirty="0"/>
            <a:t> and biopsy</a:t>
          </a:r>
          <a:endParaRPr lang="en-US" sz="3100" kern="1200" dirty="0"/>
        </a:p>
        <a:p>
          <a:pPr marL="285750" lvl="1" indent="-285750" algn="l" defTabSz="1377950">
            <a:lnSpc>
              <a:spcPct val="90000"/>
            </a:lnSpc>
            <a:spcBef>
              <a:spcPct val="0"/>
            </a:spcBef>
            <a:spcAft>
              <a:spcPct val="15000"/>
            </a:spcAft>
            <a:buChar char="•"/>
          </a:pPr>
          <a:r>
            <a:rPr lang="en-GB" sz="3100" kern="1200" dirty="0"/>
            <a:t>Treatment: if kept to uterus </a:t>
          </a:r>
          <a:r>
            <a:rPr lang="en-GB" sz="3100" kern="1200" dirty="0">
              <a:solidFill>
                <a:srgbClr val="FF0000"/>
              </a:solidFill>
            </a:rPr>
            <a:t>hysterectomy with bilateral </a:t>
          </a:r>
          <a:r>
            <a:rPr lang="en-GB" sz="3100" kern="1200" dirty="0" err="1">
              <a:solidFill>
                <a:srgbClr val="FF0000"/>
              </a:solidFill>
            </a:rPr>
            <a:t>salpingo-oopherectomy</a:t>
          </a:r>
          <a:r>
            <a:rPr lang="en-GB" sz="3100" kern="1200" dirty="0"/>
            <a:t>, if spread may need pelvic lymph node clearance, chemotherapy</a:t>
          </a:r>
          <a:endParaRPr lang="en-US" sz="3100" kern="1200" dirty="0"/>
        </a:p>
      </dsp:txBody>
      <dsp:txXfrm>
        <a:off x="5930684" y="1171407"/>
        <a:ext cx="5197678" cy="6318303"/>
      </dsp:txXfrm>
    </dsp:sp>
    <dsp:sp modelId="{08ED42BA-3069-F643-ADCA-B156C9555779}">
      <dsp:nvSpPr>
        <dsp:cNvPr id="0" name=""/>
        <dsp:cNvSpPr/>
      </dsp:nvSpPr>
      <dsp:spPr>
        <a:xfrm>
          <a:off x="11856038" y="278607"/>
          <a:ext cx="5197678" cy="892800"/>
        </a:xfrm>
        <a:prstGeom prst="rect">
          <a:avLst/>
        </a:prstGeom>
        <a:solidFill>
          <a:schemeClr val="accent2">
            <a:hueOff val="205097"/>
            <a:satOff val="33333"/>
            <a:lumOff val="-37843"/>
            <a:alphaOff val="0"/>
          </a:schemeClr>
        </a:solidFill>
        <a:ln w="25400" cap="flat" cmpd="sng" algn="ctr">
          <a:solidFill>
            <a:schemeClr val="accent2">
              <a:hueOff val="205097"/>
              <a:satOff val="33333"/>
              <a:lumOff val="-37843"/>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GB" sz="3100" kern="1200"/>
            <a:t>Ovarian cancer:</a:t>
          </a:r>
          <a:endParaRPr lang="en-US" sz="3100" kern="1200"/>
        </a:p>
      </dsp:txBody>
      <dsp:txXfrm>
        <a:off x="11856038" y="278607"/>
        <a:ext cx="5197678" cy="892800"/>
      </dsp:txXfrm>
    </dsp:sp>
    <dsp:sp modelId="{D2C569A2-9750-3944-AE99-91A6F1367071}">
      <dsp:nvSpPr>
        <dsp:cNvPr id="0" name=""/>
        <dsp:cNvSpPr/>
      </dsp:nvSpPr>
      <dsp:spPr>
        <a:xfrm>
          <a:off x="11856038" y="1171407"/>
          <a:ext cx="5197678" cy="6318303"/>
        </a:xfrm>
        <a:prstGeom prst="rect">
          <a:avLst/>
        </a:prstGeom>
        <a:solidFill>
          <a:schemeClr val="accent2">
            <a:tint val="40000"/>
            <a:alpha val="90000"/>
            <a:hueOff val="930203"/>
            <a:satOff val="-22930"/>
            <a:lumOff val="-6301"/>
            <a:alphaOff val="0"/>
          </a:schemeClr>
        </a:solidFill>
        <a:ln w="25400" cap="flat" cmpd="sng" algn="ctr">
          <a:solidFill>
            <a:schemeClr val="accent2">
              <a:tint val="40000"/>
              <a:alpha val="90000"/>
              <a:hueOff val="930203"/>
              <a:satOff val="-22930"/>
              <a:lumOff val="-630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en-GB" sz="3100" kern="1200" dirty="0"/>
            <a:t>Symptoms often mistaken for GI – bloating, loss of appetite, early satiety, FLAWS</a:t>
          </a:r>
          <a:endParaRPr lang="en-US" sz="3100" kern="1200" dirty="0"/>
        </a:p>
        <a:p>
          <a:pPr marL="285750" lvl="1" indent="-285750" algn="l" defTabSz="1377950">
            <a:lnSpc>
              <a:spcPct val="90000"/>
            </a:lnSpc>
            <a:spcBef>
              <a:spcPct val="0"/>
            </a:spcBef>
            <a:spcAft>
              <a:spcPct val="15000"/>
            </a:spcAft>
            <a:buChar char="•"/>
          </a:pPr>
          <a:r>
            <a:rPr lang="en-GB" sz="3100" kern="1200"/>
            <a:t>Patients often diagnosed in late disease</a:t>
          </a:r>
          <a:endParaRPr lang="en-US" sz="3100" kern="1200"/>
        </a:p>
        <a:p>
          <a:pPr marL="285750" lvl="1" indent="-285750" algn="l" defTabSz="1377950">
            <a:lnSpc>
              <a:spcPct val="90000"/>
            </a:lnSpc>
            <a:spcBef>
              <a:spcPct val="0"/>
            </a:spcBef>
            <a:spcAft>
              <a:spcPct val="15000"/>
            </a:spcAft>
            <a:buChar char="•"/>
          </a:pPr>
          <a:r>
            <a:rPr lang="en-GB" sz="3100" kern="1200" dirty="0"/>
            <a:t>Treatment often involves </a:t>
          </a:r>
          <a:r>
            <a:rPr lang="en-GB" sz="3100" kern="1200" dirty="0">
              <a:solidFill>
                <a:srgbClr val="FF0000"/>
              </a:solidFill>
            </a:rPr>
            <a:t>chemotherapy </a:t>
          </a:r>
          <a:r>
            <a:rPr lang="en-GB" sz="3100" kern="1200" dirty="0">
              <a:solidFill>
                <a:schemeClr val="tx1"/>
              </a:solidFill>
            </a:rPr>
            <a:t>or is </a:t>
          </a:r>
          <a:r>
            <a:rPr lang="en-GB" sz="3100" kern="1200" dirty="0">
              <a:solidFill>
                <a:srgbClr val="FF0000"/>
              </a:solidFill>
            </a:rPr>
            <a:t>palliative</a:t>
          </a:r>
          <a:endParaRPr lang="en-US" sz="3100" kern="1200" dirty="0">
            <a:solidFill>
              <a:srgbClr val="FF0000"/>
            </a:solidFill>
          </a:endParaRPr>
        </a:p>
      </dsp:txBody>
      <dsp:txXfrm>
        <a:off x="11856038" y="1171407"/>
        <a:ext cx="5197678" cy="63183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1A911-AB69-0846-90D2-08DE8536DA6B}">
      <dsp:nvSpPr>
        <dsp:cNvPr id="0" name=""/>
        <dsp:cNvSpPr/>
      </dsp:nvSpPr>
      <dsp:spPr>
        <a:xfrm>
          <a:off x="111" y="116158"/>
          <a:ext cx="10712659" cy="14400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203200" rIns="355600" bIns="203200" numCol="1" spcCol="1270" anchor="ctr" anchorCtr="0">
          <a:noAutofit/>
        </a:bodyPr>
        <a:lstStyle/>
        <a:p>
          <a:pPr marL="0" lvl="0" indent="0" algn="ctr" defTabSz="2222500">
            <a:lnSpc>
              <a:spcPct val="90000"/>
            </a:lnSpc>
            <a:spcBef>
              <a:spcPct val="0"/>
            </a:spcBef>
            <a:spcAft>
              <a:spcPct val="35000"/>
            </a:spcAft>
            <a:buNone/>
          </a:pPr>
          <a:r>
            <a:rPr lang="en-GB" sz="5000" b="0" i="0" kern="1200" baseline="0"/>
            <a:t>Traditional POP</a:t>
          </a:r>
          <a:endParaRPr lang="en-GB" sz="5000" kern="1200"/>
        </a:p>
      </dsp:txBody>
      <dsp:txXfrm>
        <a:off x="111" y="116158"/>
        <a:ext cx="10712659" cy="1440000"/>
      </dsp:txXfrm>
    </dsp:sp>
    <dsp:sp modelId="{1D44FC9D-2161-D54F-921E-9DD4F9585013}">
      <dsp:nvSpPr>
        <dsp:cNvPr id="0" name=""/>
        <dsp:cNvSpPr/>
      </dsp:nvSpPr>
      <dsp:spPr>
        <a:xfrm>
          <a:off x="111" y="1556158"/>
          <a:ext cx="10712659" cy="507825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0" tIns="266700" rIns="355600" bIns="400050" numCol="1" spcCol="1270" anchor="t" anchorCtr="0">
          <a:noAutofit/>
        </a:bodyPr>
        <a:lstStyle/>
        <a:p>
          <a:pPr marL="285750" lvl="1" indent="-285750" algn="l" defTabSz="2222500">
            <a:lnSpc>
              <a:spcPct val="90000"/>
            </a:lnSpc>
            <a:spcBef>
              <a:spcPct val="0"/>
            </a:spcBef>
            <a:spcAft>
              <a:spcPct val="15000"/>
            </a:spcAft>
            <a:buChar char="•"/>
          </a:pPr>
          <a:r>
            <a:rPr lang="en-GB" sz="5000" b="0" i="0" kern="1200" baseline="0" dirty="0"/>
            <a:t>If less than 3 hours late, </a:t>
          </a:r>
          <a:r>
            <a:rPr lang="en-GB" sz="5000" b="0" i="0" kern="1200" baseline="0" dirty="0">
              <a:solidFill>
                <a:srgbClr val="FF0000"/>
              </a:solidFill>
            </a:rPr>
            <a:t>continue as normal</a:t>
          </a:r>
          <a:r>
            <a:rPr lang="en-GB" sz="5000" b="0" i="0" kern="1200" baseline="0" dirty="0"/>
            <a:t>. No additional action required</a:t>
          </a:r>
          <a:endParaRPr lang="en-GB" sz="5000" kern="1200" dirty="0"/>
        </a:p>
        <a:p>
          <a:pPr marL="285750" lvl="1" indent="-285750" algn="l" defTabSz="2222500">
            <a:lnSpc>
              <a:spcPct val="90000"/>
            </a:lnSpc>
            <a:spcBef>
              <a:spcPct val="0"/>
            </a:spcBef>
            <a:spcAft>
              <a:spcPct val="15000"/>
            </a:spcAft>
            <a:buChar char="•"/>
          </a:pPr>
          <a:r>
            <a:rPr lang="en-GB" sz="5000" b="0" i="0" kern="1200" baseline="0" dirty="0"/>
            <a:t>If more than 3 hours late, take missed pill ASAP and next pill </a:t>
          </a:r>
          <a:r>
            <a:rPr lang="en-GB" sz="5000" b="0" i="0" kern="1200" baseline="0" dirty="0">
              <a:solidFill>
                <a:srgbClr val="FF0000"/>
              </a:solidFill>
            </a:rPr>
            <a:t>at usual time</a:t>
          </a:r>
          <a:r>
            <a:rPr lang="en-GB" sz="5000" b="0" i="0" kern="1200" baseline="0" dirty="0"/>
            <a:t>. Continue with pack. Take </a:t>
          </a:r>
          <a:r>
            <a:rPr lang="en-GB" sz="5000" b="0" i="0" kern="1200" baseline="0" dirty="0">
              <a:solidFill>
                <a:srgbClr val="FF0000"/>
              </a:solidFill>
            </a:rPr>
            <a:t>extra precautions</a:t>
          </a:r>
          <a:endParaRPr lang="en-GB" sz="5000" kern="1200" dirty="0">
            <a:solidFill>
              <a:srgbClr val="FF0000"/>
            </a:solidFill>
          </a:endParaRPr>
        </a:p>
      </dsp:txBody>
      <dsp:txXfrm>
        <a:off x="111" y="1556158"/>
        <a:ext cx="10712659" cy="5078250"/>
      </dsp:txXfrm>
    </dsp:sp>
    <dsp:sp modelId="{2FBE65EC-8F54-624D-8A22-7BC0A0940E58}">
      <dsp:nvSpPr>
        <dsp:cNvPr id="0" name=""/>
        <dsp:cNvSpPr/>
      </dsp:nvSpPr>
      <dsp:spPr>
        <a:xfrm>
          <a:off x="12212543" y="116158"/>
          <a:ext cx="10712659" cy="1440000"/>
        </a:xfrm>
        <a:prstGeom prst="rect">
          <a:avLst/>
        </a:prstGeom>
        <a:solidFill>
          <a:schemeClr val="accent4">
            <a:hueOff val="-5150"/>
            <a:satOff val="0"/>
            <a:lumOff val="-44902"/>
            <a:alphaOff val="0"/>
          </a:schemeClr>
        </a:solidFill>
        <a:ln w="25400" cap="flat" cmpd="sng" algn="ctr">
          <a:solidFill>
            <a:schemeClr val="accent4">
              <a:hueOff val="-5150"/>
              <a:satOff val="0"/>
              <a:lumOff val="-4490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0" tIns="203200" rIns="355600" bIns="203200" numCol="1" spcCol="1270" anchor="ctr" anchorCtr="0">
          <a:noAutofit/>
        </a:bodyPr>
        <a:lstStyle/>
        <a:p>
          <a:pPr marL="0" lvl="0" indent="0" algn="ctr" defTabSz="2222500">
            <a:lnSpc>
              <a:spcPct val="90000"/>
            </a:lnSpc>
            <a:spcBef>
              <a:spcPct val="0"/>
            </a:spcBef>
            <a:spcAft>
              <a:spcPct val="35000"/>
            </a:spcAft>
            <a:buNone/>
          </a:pPr>
          <a:r>
            <a:rPr lang="en-GB" sz="5000" b="0" i="0" kern="1200" baseline="0"/>
            <a:t>Cerazette (Desogestrel)</a:t>
          </a:r>
          <a:endParaRPr lang="en-GB" sz="5000" kern="1200"/>
        </a:p>
      </dsp:txBody>
      <dsp:txXfrm>
        <a:off x="12212543" y="116158"/>
        <a:ext cx="10712659" cy="1440000"/>
      </dsp:txXfrm>
    </dsp:sp>
    <dsp:sp modelId="{1E20327F-CF4F-9A4E-87A2-E2B2B437B70E}">
      <dsp:nvSpPr>
        <dsp:cNvPr id="0" name=""/>
        <dsp:cNvSpPr/>
      </dsp:nvSpPr>
      <dsp:spPr>
        <a:xfrm>
          <a:off x="12212543" y="1556158"/>
          <a:ext cx="10712659" cy="5078250"/>
        </a:xfrm>
        <a:prstGeom prst="rect">
          <a:avLst/>
        </a:prstGeom>
        <a:solidFill>
          <a:schemeClr val="accent4">
            <a:tint val="40000"/>
            <a:alpha val="90000"/>
            <a:hueOff val="507484"/>
            <a:satOff val="-86429"/>
            <a:lumOff val="-9200"/>
            <a:alphaOff val="0"/>
          </a:schemeClr>
        </a:solidFill>
        <a:ln w="25400" cap="flat" cmpd="sng" algn="ctr">
          <a:solidFill>
            <a:schemeClr val="accent4">
              <a:tint val="40000"/>
              <a:alpha val="90000"/>
              <a:hueOff val="507484"/>
              <a:satOff val="-86429"/>
              <a:lumOff val="-92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0" tIns="266700" rIns="355600" bIns="400050" numCol="1" spcCol="1270" anchor="t" anchorCtr="0">
          <a:noAutofit/>
        </a:bodyPr>
        <a:lstStyle/>
        <a:p>
          <a:pPr marL="285750" lvl="1" indent="-285750" algn="l" defTabSz="2222500">
            <a:lnSpc>
              <a:spcPct val="90000"/>
            </a:lnSpc>
            <a:spcBef>
              <a:spcPct val="0"/>
            </a:spcBef>
            <a:spcAft>
              <a:spcPct val="15000"/>
            </a:spcAft>
            <a:buChar char="•"/>
          </a:pPr>
          <a:r>
            <a:rPr lang="en-GB" sz="5000" b="0" i="0" kern="1200" baseline="0" dirty="0"/>
            <a:t>If less than 12 hours late, </a:t>
          </a:r>
          <a:r>
            <a:rPr lang="en-GB" sz="5000" b="0" i="0" kern="1200" baseline="0" dirty="0">
              <a:solidFill>
                <a:srgbClr val="FF0000"/>
              </a:solidFill>
            </a:rPr>
            <a:t>continue as normal</a:t>
          </a:r>
          <a:endParaRPr lang="en-GB" sz="5000" kern="1200" dirty="0">
            <a:solidFill>
              <a:srgbClr val="FF0000"/>
            </a:solidFill>
          </a:endParaRPr>
        </a:p>
        <a:p>
          <a:pPr marL="285750" lvl="1" indent="-285750" algn="l" defTabSz="2222500">
            <a:lnSpc>
              <a:spcPct val="90000"/>
            </a:lnSpc>
            <a:spcBef>
              <a:spcPct val="0"/>
            </a:spcBef>
            <a:spcAft>
              <a:spcPct val="15000"/>
            </a:spcAft>
            <a:buChar char="•"/>
          </a:pPr>
          <a:r>
            <a:rPr lang="en-GB" sz="5000" b="0" i="0" kern="1200" baseline="0" dirty="0"/>
            <a:t>If more than 12 hours late, take missed pill ASAP and next pill </a:t>
          </a:r>
          <a:r>
            <a:rPr lang="en-GB" sz="5000" b="0" i="0" kern="1200" baseline="0" dirty="0">
              <a:solidFill>
                <a:srgbClr val="FF0000"/>
              </a:solidFill>
            </a:rPr>
            <a:t>at usual time</a:t>
          </a:r>
          <a:r>
            <a:rPr lang="en-GB" sz="5000" b="0" i="0" kern="1200" baseline="0" dirty="0"/>
            <a:t>. Continue with pack. Take </a:t>
          </a:r>
          <a:r>
            <a:rPr lang="en-GB" sz="5000" b="0" i="0" kern="1200" baseline="0" dirty="0">
              <a:solidFill>
                <a:srgbClr val="FF0000"/>
              </a:solidFill>
            </a:rPr>
            <a:t>extra precautions</a:t>
          </a:r>
          <a:endParaRPr lang="en-GB" sz="5000" kern="1200" dirty="0">
            <a:solidFill>
              <a:srgbClr val="FF0000"/>
            </a:solidFill>
          </a:endParaRPr>
        </a:p>
      </dsp:txBody>
      <dsp:txXfrm>
        <a:off x="12212543" y="1556158"/>
        <a:ext cx="10712659" cy="50782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7A92F-2D2D-4247-82F2-1AA77504A5E8}">
      <dsp:nvSpPr>
        <dsp:cNvPr id="0" name=""/>
        <dsp:cNvSpPr/>
      </dsp:nvSpPr>
      <dsp:spPr>
        <a:xfrm rot="5400000">
          <a:off x="-379584" y="380585"/>
          <a:ext cx="2530560" cy="17713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rot="-5400000">
        <a:off x="0" y="886697"/>
        <a:ext cx="1771392" cy="759168"/>
      </dsp:txXfrm>
    </dsp:sp>
    <dsp:sp modelId="{384AE68B-05F9-CE40-A9C2-B3EB98CA3012}">
      <dsp:nvSpPr>
        <dsp:cNvPr id="0" name=""/>
        <dsp:cNvSpPr/>
      </dsp:nvSpPr>
      <dsp:spPr>
        <a:xfrm rot="5400000">
          <a:off x="11525921" y="-9753528"/>
          <a:ext cx="1644864" cy="211539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GB" sz="3100" b="0" i="0" kern="1200" baseline="0"/>
            <a:t>Alters cervical mucus and growth of endometrium</a:t>
          </a:r>
          <a:endParaRPr lang="en-GB" sz="3100" kern="1200"/>
        </a:p>
      </dsp:txBody>
      <dsp:txXfrm rot="-5400000">
        <a:off x="1771392" y="81297"/>
        <a:ext cx="21073626" cy="1484272"/>
      </dsp:txXfrm>
    </dsp:sp>
    <dsp:sp modelId="{A5A475C3-33A9-2C46-B08E-A764A5242F56}">
      <dsp:nvSpPr>
        <dsp:cNvPr id="0" name=""/>
        <dsp:cNvSpPr/>
      </dsp:nvSpPr>
      <dsp:spPr>
        <a:xfrm rot="5400000">
          <a:off x="-379584" y="2771471"/>
          <a:ext cx="2530560" cy="17713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rot="-5400000">
        <a:off x="0" y="3277583"/>
        <a:ext cx="1771392" cy="759168"/>
      </dsp:txXfrm>
    </dsp:sp>
    <dsp:sp modelId="{63E45DA9-0DAA-E44D-A23F-4EA902C05056}">
      <dsp:nvSpPr>
        <dsp:cNvPr id="0" name=""/>
        <dsp:cNvSpPr/>
      </dsp:nvSpPr>
      <dsp:spPr>
        <a:xfrm rot="5400000">
          <a:off x="11525921" y="-7362641"/>
          <a:ext cx="1644864" cy="211539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GB" sz="3100" b="0" i="0" kern="1200" baseline="0"/>
            <a:t>Usually 21 days, then 7 day pill break</a:t>
          </a:r>
          <a:endParaRPr lang="en-GB" sz="3100" kern="1200"/>
        </a:p>
      </dsp:txBody>
      <dsp:txXfrm rot="-5400000">
        <a:off x="1771392" y="2472184"/>
        <a:ext cx="21073626" cy="1484272"/>
      </dsp:txXfrm>
    </dsp:sp>
    <dsp:sp modelId="{6A5DD1D8-5CB5-D846-99FA-7F27039E87D2}">
      <dsp:nvSpPr>
        <dsp:cNvPr id="0" name=""/>
        <dsp:cNvSpPr/>
      </dsp:nvSpPr>
      <dsp:spPr>
        <a:xfrm rot="5400000">
          <a:off x="-379584" y="5162357"/>
          <a:ext cx="2530560" cy="17713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GB" sz="4000" b="0" i="0" kern="1200" baseline="0"/>
            <a:t>Benefits</a:t>
          </a:r>
          <a:endParaRPr lang="en-GB" sz="4000" kern="1200"/>
        </a:p>
      </dsp:txBody>
      <dsp:txXfrm rot="-5400000">
        <a:off x="0" y="5668469"/>
        <a:ext cx="1771392" cy="759168"/>
      </dsp:txXfrm>
    </dsp:sp>
    <dsp:sp modelId="{D8762E96-9E0F-C746-A672-8982869BA32C}">
      <dsp:nvSpPr>
        <dsp:cNvPr id="0" name=""/>
        <dsp:cNvSpPr/>
      </dsp:nvSpPr>
      <dsp:spPr>
        <a:xfrm rot="5400000">
          <a:off x="11525921" y="-4971755"/>
          <a:ext cx="1644864" cy="211539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GB" sz="3100" b="0" i="0" kern="1200" baseline="0" dirty="0"/>
            <a:t>Controls </a:t>
          </a:r>
          <a:r>
            <a:rPr lang="en-GB" sz="3100" b="0" i="0" kern="1200" baseline="0" dirty="0">
              <a:solidFill>
                <a:srgbClr val="FF0000"/>
              </a:solidFill>
            </a:rPr>
            <a:t>menstrual disorders </a:t>
          </a:r>
          <a:r>
            <a:rPr lang="en-GB" sz="3100" b="0" i="0" kern="1200" baseline="0" dirty="0"/>
            <a:t>(menorrhagia, dysmenorrhoea, oligomenorrhoea)</a:t>
          </a:r>
          <a:endParaRPr lang="en-GB" sz="3100" kern="1200" dirty="0"/>
        </a:p>
        <a:p>
          <a:pPr marL="285750" lvl="1" indent="-285750" algn="l" defTabSz="1377950">
            <a:lnSpc>
              <a:spcPct val="90000"/>
            </a:lnSpc>
            <a:spcBef>
              <a:spcPct val="0"/>
            </a:spcBef>
            <a:spcAft>
              <a:spcPct val="15000"/>
            </a:spcAft>
            <a:buChar char="•"/>
          </a:pPr>
          <a:r>
            <a:rPr lang="en-GB" sz="3100" b="0" i="0" kern="1200" baseline="0" dirty="0"/>
            <a:t>Reduction in </a:t>
          </a:r>
          <a:r>
            <a:rPr lang="en-GB" sz="3100" b="0" i="0" kern="1200" baseline="0" dirty="0">
              <a:solidFill>
                <a:srgbClr val="FF0000"/>
              </a:solidFill>
            </a:rPr>
            <a:t>endometrial, ovarian and colorectal cancer</a:t>
          </a:r>
          <a:endParaRPr lang="en-GB" sz="3100" kern="1200" dirty="0">
            <a:solidFill>
              <a:srgbClr val="FF0000"/>
            </a:solidFill>
          </a:endParaRPr>
        </a:p>
        <a:p>
          <a:pPr marL="285750" lvl="1" indent="-285750" algn="l" defTabSz="1377950">
            <a:lnSpc>
              <a:spcPct val="90000"/>
            </a:lnSpc>
            <a:spcBef>
              <a:spcPct val="0"/>
            </a:spcBef>
            <a:spcAft>
              <a:spcPct val="15000"/>
            </a:spcAft>
            <a:buChar char="•"/>
          </a:pPr>
          <a:r>
            <a:rPr lang="en-GB" sz="3100" b="0" i="0" kern="1200" baseline="0" dirty="0"/>
            <a:t>Improves </a:t>
          </a:r>
          <a:r>
            <a:rPr lang="en-GB" sz="3100" b="0" i="0" kern="1200" baseline="0" dirty="0">
              <a:solidFill>
                <a:srgbClr val="FF0000"/>
              </a:solidFill>
            </a:rPr>
            <a:t>menopausal symptoms and acne</a:t>
          </a:r>
          <a:endParaRPr lang="en-GB" sz="3100" kern="1200" dirty="0">
            <a:solidFill>
              <a:srgbClr val="FF0000"/>
            </a:solidFill>
          </a:endParaRPr>
        </a:p>
      </dsp:txBody>
      <dsp:txXfrm rot="-5400000">
        <a:off x="1771392" y="4863070"/>
        <a:ext cx="21073626" cy="1484272"/>
      </dsp:txXfrm>
    </dsp:sp>
    <dsp:sp modelId="{4E49B350-C40A-C747-9AFF-E85E131A6043}">
      <dsp:nvSpPr>
        <dsp:cNvPr id="0" name=""/>
        <dsp:cNvSpPr/>
      </dsp:nvSpPr>
      <dsp:spPr>
        <a:xfrm rot="5400000">
          <a:off x="-379584" y="7553243"/>
          <a:ext cx="2530560" cy="17713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GB" sz="4000" b="0" i="0" kern="1200" baseline="0"/>
            <a:t>Risks</a:t>
          </a:r>
          <a:endParaRPr lang="en-GB" sz="4000" kern="1200"/>
        </a:p>
      </dsp:txBody>
      <dsp:txXfrm rot="-5400000">
        <a:off x="0" y="8059355"/>
        <a:ext cx="1771392" cy="759168"/>
      </dsp:txXfrm>
    </dsp:sp>
    <dsp:sp modelId="{5C8A1F50-D4CE-144A-97FE-39E0192A2AE1}">
      <dsp:nvSpPr>
        <dsp:cNvPr id="0" name=""/>
        <dsp:cNvSpPr/>
      </dsp:nvSpPr>
      <dsp:spPr>
        <a:xfrm rot="5400000">
          <a:off x="11525921" y="-2580869"/>
          <a:ext cx="1644864" cy="211539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GB" sz="3100" b="0" i="0" kern="1200" baseline="0" dirty="0"/>
            <a:t>Increased risk of </a:t>
          </a:r>
          <a:r>
            <a:rPr lang="en-GB" sz="3100" b="0" i="0" kern="1200" baseline="0" dirty="0">
              <a:solidFill>
                <a:srgbClr val="FF0000"/>
              </a:solidFill>
            </a:rPr>
            <a:t>breast and cervical cancer</a:t>
          </a:r>
          <a:endParaRPr lang="en-GB" sz="3100" kern="1200" dirty="0">
            <a:solidFill>
              <a:srgbClr val="FF0000"/>
            </a:solidFill>
          </a:endParaRPr>
        </a:p>
        <a:p>
          <a:pPr marL="285750" lvl="1" indent="-285750" algn="l" defTabSz="1377950">
            <a:lnSpc>
              <a:spcPct val="90000"/>
            </a:lnSpc>
            <a:spcBef>
              <a:spcPct val="0"/>
            </a:spcBef>
            <a:spcAft>
              <a:spcPct val="15000"/>
            </a:spcAft>
            <a:buChar char="•"/>
          </a:pPr>
          <a:r>
            <a:rPr lang="en-GB" sz="3100" b="0" i="0" kern="1200" baseline="0" dirty="0">
              <a:solidFill>
                <a:srgbClr val="FF0000"/>
              </a:solidFill>
            </a:rPr>
            <a:t>VTE and stroke</a:t>
          </a:r>
          <a:endParaRPr lang="en-GB" sz="3100" kern="1200" dirty="0">
            <a:solidFill>
              <a:srgbClr val="FF0000"/>
            </a:solidFill>
          </a:endParaRPr>
        </a:p>
        <a:p>
          <a:pPr marL="285750" lvl="1" indent="-285750" algn="l" defTabSz="1377950">
            <a:lnSpc>
              <a:spcPct val="90000"/>
            </a:lnSpc>
            <a:spcBef>
              <a:spcPct val="0"/>
            </a:spcBef>
            <a:spcAft>
              <a:spcPct val="15000"/>
            </a:spcAft>
            <a:buChar char="•"/>
          </a:pPr>
          <a:r>
            <a:rPr lang="en-GB" sz="3100" b="0" i="0" kern="1200" baseline="0" dirty="0"/>
            <a:t>Mood changes – no increased risk of depression</a:t>
          </a:r>
          <a:endParaRPr lang="en-GB" sz="3100" kern="1200" dirty="0"/>
        </a:p>
      </dsp:txBody>
      <dsp:txXfrm rot="-5400000">
        <a:off x="1771392" y="7253956"/>
        <a:ext cx="21073626" cy="14842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78C62-4111-5546-8A52-010FC55797F0}">
      <dsp:nvSpPr>
        <dsp:cNvPr id="0" name=""/>
        <dsp:cNvSpPr/>
      </dsp:nvSpPr>
      <dsp:spPr>
        <a:xfrm>
          <a:off x="6300" y="98069"/>
          <a:ext cx="6142734" cy="12672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GB" sz="4400" b="0" i="0" kern="1200" baseline="0"/>
            <a:t>If one pill missed</a:t>
          </a:r>
          <a:endParaRPr lang="en-GB" sz="4400" kern="1200"/>
        </a:p>
      </dsp:txBody>
      <dsp:txXfrm>
        <a:off x="6300" y="98069"/>
        <a:ext cx="6142734" cy="1267200"/>
      </dsp:txXfrm>
    </dsp:sp>
    <dsp:sp modelId="{F42B17A8-9878-8D4E-8965-F35623359654}">
      <dsp:nvSpPr>
        <dsp:cNvPr id="0" name=""/>
        <dsp:cNvSpPr/>
      </dsp:nvSpPr>
      <dsp:spPr>
        <a:xfrm>
          <a:off x="6300" y="1365269"/>
          <a:ext cx="6142734" cy="5231283"/>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34696" rIns="312928" bIns="352044" numCol="1" spcCol="1270" anchor="t" anchorCtr="0">
          <a:noAutofit/>
        </a:bodyPr>
        <a:lstStyle/>
        <a:p>
          <a:pPr marL="285750" lvl="1" indent="-285750" algn="l" defTabSz="1955800">
            <a:lnSpc>
              <a:spcPct val="90000"/>
            </a:lnSpc>
            <a:spcBef>
              <a:spcPct val="0"/>
            </a:spcBef>
            <a:spcAft>
              <a:spcPct val="15000"/>
            </a:spcAft>
            <a:buChar char="•"/>
          </a:pPr>
          <a:r>
            <a:rPr lang="en-GB" sz="4400" b="0" i="0" kern="1200" baseline="0" dirty="0"/>
            <a:t>Take the </a:t>
          </a:r>
          <a:r>
            <a:rPr lang="en-GB" sz="4400" b="0" i="0" kern="1200" baseline="0" dirty="0">
              <a:solidFill>
                <a:srgbClr val="FF0000"/>
              </a:solidFill>
            </a:rPr>
            <a:t>last pill</a:t>
          </a:r>
          <a:endParaRPr lang="en-GB" sz="4400" kern="1200" dirty="0">
            <a:solidFill>
              <a:srgbClr val="FF0000"/>
            </a:solidFill>
          </a:endParaRPr>
        </a:p>
        <a:p>
          <a:pPr marL="285750" lvl="1" indent="-285750" algn="l" defTabSz="1955800">
            <a:lnSpc>
              <a:spcPct val="90000"/>
            </a:lnSpc>
            <a:spcBef>
              <a:spcPct val="0"/>
            </a:spcBef>
            <a:spcAft>
              <a:spcPct val="15000"/>
            </a:spcAft>
            <a:buChar char="•"/>
          </a:pPr>
          <a:r>
            <a:rPr lang="en-GB" sz="4400" b="0" i="0" kern="1200" baseline="0" dirty="0"/>
            <a:t>Continue taking pills </a:t>
          </a:r>
          <a:r>
            <a:rPr lang="en-GB" sz="4400" b="0" i="0" kern="1200" baseline="0" dirty="0">
              <a:solidFill>
                <a:srgbClr val="FF0000"/>
              </a:solidFill>
            </a:rPr>
            <a:t>daily</a:t>
          </a:r>
          <a:endParaRPr lang="en-GB" sz="4400" kern="1200" dirty="0">
            <a:solidFill>
              <a:srgbClr val="FF0000"/>
            </a:solidFill>
          </a:endParaRPr>
        </a:p>
        <a:p>
          <a:pPr marL="285750" lvl="1" indent="-285750" algn="l" defTabSz="1955800">
            <a:lnSpc>
              <a:spcPct val="90000"/>
            </a:lnSpc>
            <a:spcBef>
              <a:spcPct val="0"/>
            </a:spcBef>
            <a:spcAft>
              <a:spcPct val="15000"/>
            </a:spcAft>
            <a:buChar char="•"/>
          </a:pPr>
          <a:r>
            <a:rPr lang="en-GB" sz="4400" b="0" i="0" kern="1200" baseline="0" dirty="0">
              <a:solidFill>
                <a:srgbClr val="FF0000"/>
              </a:solidFill>
            </a:rPr>
            <a:t>No additional precautions </a:t>
          </a:r>
          <a:r>
            <a:rPr lang="en-GB" sz="4400" b="0" i="0" kern="1200" baseline="0" dirty="0"/>
            <a:t>needed</a:t>
          </a:r>
          <a:endParaRPr lang="en-GB" sz="4400" kern="1200" dirty="0"/>
        </a:p>
      </dsp:txBody>
      <dsp:txXfrm>
        <a:off x="6300" y="1365269"/>
        <a:ext cx="6142734" cy="5231283"/>
      </dsp:txXfrm>
    </dsp:sp>
    <dsp:sp modelId="{0D1FAF7A-3573-C144-BA0C-58BA7D3CC8F2}">
      <dsp:nvSpPr>
        <dsp:cNvPr id="0" name=""/>
        <dsp:cNvSpPr/>
      </dsp:nvSpPr>
      <dsp:spPr>
        <a:xfrm>
          <a:off x="7009017" y="98069"/>
          <a:ext cx="6142734" cy="1267200"/>
        </a:xfrm>
        <a:prstGeom prst="rect">
          <a:avLst/>
        </a:prstGeom>
        <a:solidFill>
          <a:schemeClr val="accent4">
            <a:hueOff val="-2575"/>
            <a:satOff val="0"/>
            <a:lumOff val="-22451"/>
            <a:alphaOff val="0"/>
          </a:schemeClr>
        </a:solidFill>
        <a:ln w="25400" cap="flat" cmpd="sng" algn="ctr">
          <a:solidFill>
            <a:schemeClr val="accent4">
              <a:hueOff val="-2575"/>
              <a:satOff val="0"/>
              <a:lumOff val="-2245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GB" sz="4400" b="0" i="0" kern="1200" baseline="0"/>
            <a:t>If 2 or more pills missed</a:t>
          </a:r>
          <a:endParaRPr lang="en-GB" sz="4400" kern="1200"/>
        </a:p>
      </dsp:txBody>
      <dsp:txXfrm>
        <a:off x="7009017" y="98069"/>
        <a:ext cx="6142734" cy="1267200"/>
      </dsp:txXfrm>
    </dsp:sp>
    <dsp:sp modelId="{A42A8460-BDD4-E243-BF5C-72AEB7565B43}">
      <dsp:nvSpPr>
        <dsp:cNvPr id="0" name=""/>
        <dsp:cNvSpPr/>
      </dsp:nvSpPr>
      <dsp:spPr>
        <a:xfrm>
          <a:off x="7009017" y="1365269"/>
          <a:ext cx="6142734" cy="5231283"/>
        </a:xfrm>
        <a:prstGeom prst="rect">
          <a:avLst/>
        </a:prstGeom>
        <a:solidFill>
          <a:schemeClr val="accent4">
            <a:tint val="40000"/>
            <a:alpha val="90000"/>
            <a:hueOff val="253742"/>
            <a:satOff val="-43214"/>
            <a:lumOff val="-4600"/>
            <a:alphaOff val="0"/>
          </a:schemeClr>
        </a:solidFill>
        <a:ln w="25400" cap="flat" cmpd="sng" algn="ctr">
          <a:solidFill>
            <a:schemeClr val="accent4">
              <a:tint val="40000"/>
              <a:alpha val="90000"/>
              <a:hueOff val="253742"/>
              <a:satOff val="-43214"/>
              <a:lumOff val="-46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34696" rIns="312928" bIns="352044" numCol="1" spcCol="1270" anchor="t" anchorCtr="0">
          <a:noAutofit/>
        </a:bodyPr>
        <a:lstStyle/>
        <a:p>
          <a:pPr marL="285750" lvl="1" indent="-285750" algn="l" defTabSz="1955800">
            <a:lnSpc>
              <a:spcPct val="90000"/>
            </a:lnSpc>
            <a:spcBef>
              <a:spcPct val="0"/>
            </a:spcBef>
            <a:spcAft>
              <a:spcPct val="15000"/>
            </a:spcAft>
            <a:buChar char="•"/>
          </a:pPr>
          <a:r>
            <a:rPr lang="en-GB" sz="4400" b="0" i="0" kern="1200" baseline="0" dirty="0"/>
            <a:t>Take the </a:t>
          </a:r>
          <a:r>
            <a:rPr lang="en-GB" sz="4400" b="0" i="0" kern="1200" baseline="0" dirty="0">
              <a:solidFill>
                <a:srgbClr val="FF0000"/>
              </a:solidFill>
            </a:rPr>
            <a:t>last pill </a:t>
          </a:r>
          <a:r>
            <a:rPr lang="en-GB" sz="4400" b="0" i="0" kern="1200" baseline="0" dirty="0"/>
            <a:t>and continue taking pills daily</a:t>
          </a:r>
          <a:endParaRPr lang="en-GB" sz="4400" kern="1200" dirty="0"/>
        </a:p>
        <a:p>
          <a:pPr marL="285750" lvl="1" indent="-285750" algn="l" defTabSz="1955800">
            <a:lnSpc>
              <a:spcPct val="90000"/>
            </a:lnSpc>
            <a:spcBef>
              <a:spcPct val="0"/>
            </a:spcBef>
            <a:spcAft>
              <a:spcPct val="15000"/>
            </a:spcAft>
            <a:buChar char="•"/>
          </a:pPr>
          <a:r>
            <a:rPr lang="en-GB" sz="4400" b="0" i="0" kern="1200" baseline="0" dirty="0"/>
            <a:t>Use </a:t>
          </a:r>
          <a:r>
            <a:rPr lang="en-GB" sz="4400" b="0" i="0" kern="1200" baseline="0" dirty="0">
              <a:solidFill>
                <a:srgbClr val="FF0000"/>
              </a:solidFill>
            </a:rPr>
            <a:t>condoms or abstain from sex</a:t>
          </a:r>
          <a:r>
            <a:rPr lang="en-GB" sz="4400" b="0" i="0" kern="1200" baseline="0" dirty="0"/>
            <a:t> until taken pill for </a:t>
          </a:r>
          <a:r>
            <a:rPr lang="en-GB" sz="4400" b="0" i="0" kern="1200" baseline="0" dirty="0">
              <a:solidFill>
                <a:srgbClr val="FF0000"/>
              </a:solidFill>
            </a:rPr>
            <a:t>7 days </a:t>
          </a:r>
          <a:r>
            <a:rPr lang="en-GB" sz="4400" b="0" i="0" kern="1200" baseline="0" dirty="0"/>
            <a:t>in a row</a:t>
          </a:r>
          <a:endParaRPr lang="en-GB" sz="4400" kern="1200" dirty="0"/>
        </a:p>
      </dsp:txBody>
      <dsp:txXfrm>
        <a:off x="7009017" y="1365269"/>
        <a:ext cx="6142734" cy="5231283"/>
      </dsp:txXfrm>
    </dsp:sp>
    <dsp:sp modelId="{AB04D8C6-122E-424D-8452-6A8151B123AD}">
      <dsp:nvSpPr>
        <dsp:cNvPr id="0" name=""/>
        <dsp:cNvSpPr/>
      </dsp:nvSpPr>
      <dsp:spPr>
        <a:xfrm>
          <a:off x="14011734" y="98069"/>
          <a:ext cx="6142734" cy="1267200"/>
        </a:xfrm>
        <a:prstGeom prst="rect">
          <a:avLst/>
        </a:prstGeom>
        <a:solidFill>
          <a:schemeClr val="accent4">
            <a:hueOff val="-5150"/>
            <a:satOff val="0"/>
            <a:lumOff val="-44902"/>
            <a:alphaOff val="0"/>
          </a:schemeClr>
        </a:solidFill>
        <a:ln w="25400" cap="flat" cmpd="sng" algn="ctr">
          <a:solidFill>
            <a:schemeClr val="accent4">
              <a:hueOff val="-5150"/>
              <a:satOff val="0"/>
              <a:lumOff val="-4490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GB" sz="4400" b="0" i="0" kern="1200" baseline="0"/>
            <a:t>Rules relating to weeks</a:t>
          </a:r>
          <a:endParaRPr lang="en-GB" sz="4400" kern="1200"/>
        </a:p>
      </dsp:txBody>
      <dsp:txXfrm>
        <a:off x="14011734" y="98069"/>
        <a:ext cx="6142734" cy="1267200"/>
      </dsp:txXfrm>
    </dsp:sp>
    <dsp:sp modelId="{6153D6C3-7E16-2249-8229-0769018B9238}">
      <dsp:nvSpPr>
        <dsp:cNvPr id="0" name=""/>
        <dsp:cNvSpPr/>
      </dsp:nvSpPr>
      <dsp:spPr>
        <a:xfrm>
          <a:off x="14011734" y="1365269"/>
          <a:ext cx="6142734" cy="5231283"/>
        </a:xfrm>
        <a:prstGeom prst="rect">
          <a:avLst/>
        </a:prstGeom>
        <a:solidFill>
          <a:schemeClr val="accent4">
            <a:tint val="40000"/>
            <a:alpha val="90000"/>
            <a:hueOff val="507484"/>
            <a:satOff val="-86429"/>
            <a:lumOff val="-9200"/>
            <a:alphaOff val="0"/>
          </a:schemeClr>
        </a:solidFill>
        <a:ln w="25400" cap="flat" cmpd="sng" algn="ctr">
          <a:solidFill>
            <a:schemeClr val="accent4">
              <a:tint val="40000"/>
              <a:alpha val="90000"/>
              <a:hueOff val="507484"/>
              <a:satOff val="-86429"/>
              <a:lumOff val="-92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6022" tIns="176022" rIns="234696" bIns="264033" numCol="1" spcCol="1270" anchor="t" anchorCtr="0">
          <a:noAutofit/>
        </a:bodyPr>
        <a:lstStyle/>
        <a:p>
          <a:pPr marL="285750" lvl="1" indent="-285750" algn="l" defTabSz="1466850">
            <a:lnSpc>
              <a:spcPct val="90000"/>
            </a:lnSpc>
            <a:spcBef>
              <a:spcPct val="0"/>
            </a:spcBef>
            <a:spcAft>
              <a:spcPct val="15000"/>
            </a:spcAft>
            <a:buChar char="•"/>
          </a:pPr>
          <a:r>
            <a:rPr lang="en-GB" sz="3300" b="0" i="0" kern="1200" baseline="0" dirty="0"/>
            <a:t>If pills missed in 1</a:t>
          </a:r>
          <a:r>
            <a:rPr lang="en-GB" sz="3300" b="0" i="0" kern="1200" baseline="30000" dirty="0"/>
            <a:t>st</a:t>
          </a:r>
          <a:r>
            <a:rPr lang="en-GB" sz="3300" b="0" i="0" kern="1200" baseline="0" dirty="0"/>
            <a:t> week – </a:t>
          </a:r>
          <a:r>
            <a:rPr lang="en-GB" sz="3300" b="0" i="0" kern="1200" baseline="0" dirty="0">
              <a:solidFill>
                <a:srgbClr val="FF0000"/>
              </a:solidFill>
            </a:rPr>
            <a:t>emergency contraception </a:t>
          </a:r>
          <a:r>
            <a:rPr lang="en-GB" sz="3300" b="0" i="0" kern="1200" baseline="0" dirty="0"/>
            <a:t>if unprotected sex</a:t>
          </a:r>
          <a:endParaRPr lang="en-GB" sz="3300" kern="1200" dirty="0"/>
        </a:p>
        <a:p>
          <a:pPr marL="285750" lvl="1" indent="-285750" algn="l" defTabSz="1466850">
            <a:lnSpc>
              <a:spcPct val="90000"/>
            </a:lnSpc>
            <a:spcBef>
              <a:spcPct val="0"/>
            </a:spcBef>
            <a:spcAft>
              <a:spcPct val="15000"/>
            </a:spcAft>
            <a:buChar char="•"/>
          </a:pPr>
          <a:r>
            <a:rPr lang="en-GB" sz="3300" b="0" i="0" kern="1200" baseline="0"/>
            <a:t>If pills missed in 2</a:t>
          </a:r>
          <a:r>
            <a:rPr lang="en-GB" sz="3300" b="0" i="0" kern="1200" baseline="30000"/>
            <a:t>nd</a:t>
          </a:r>
          <a:r>
            <a:rPr lang="en-GB" sz="3300" b="0" i="0" kern="1200" baseline="0"/>
            <a:t> week – after 7 consecutive days no need for emergency contraception</a:t>
          </a:r>
          <a:endParaRPr lang="en-GB" sz="3300" kern="1200"/>
        </a:p>
        <a:p>
          <a:pPr marL="285750" lvl="1" indent="-285750" algn="l" defTabSz="1466850">
            <a:lnSpc>
              <a:spcPct val="90000"/>
            </a:lnSpc>
            <a:spcBef>
              <a:spcPct val="0"/>
            </a:spcBef>
            <a:spcAft>
              <a:spcPct val="15000"/>
            </a:spcAft>
            <a:buChar char="•"/>
          </a:pPr>
          <a:r>
            <a:rPr lang="en-GB" sz="3300" b="0" i="0" kern="1200" baseline="0" dirty="0"/>
            <a:t>If pills missed in 3</a:t>
          </a:r>
          <a:r>
            <a:rPr lang="en-GB" sz="3300" b="0" i="0" kern="1200" baseline="30000" dirty="0"/>
            <a:t>rd</a:t>
          </a:r>
          <a:r>
            <a:rPr lang="en-GB" sz="3300" b="0" i="0" kern="1200" baseline="0" dirty="0"/>
            <a:t> week – </a:t>
          </a:r>
          <a:r>
            <a:rPr lang="en-GB" sz="3300" b="0" i="0" kern="1200" baseline="0" dirty="0">
              <a:solidFill>
                <a:srgbClr val="FF0000"/>
              </a:solidFill>
            </a:rPr>
            <a:t>finish pills in pack </a:t>
          </a:r>
          <a:r>
            <a:rPr lang="en-GB" sz="3300" b="0" i="0" kern="1200" baseline="0" dirty="0"/>
            <a:t>and start new pack – </a:t>
          </a:r>
          <a:r>
            <a:rPr lang="en-GB" sz="3200" b="1" i="0" kern="1200" baseline="0" dirty="0">
              <a:solidFill>
                <a:srgbClr val="FF0000"/>
              </a:solidFill>
            </a:rPr>
            <a:t>omit pill free interval</a:t>
          </a:r>
          <a:endParaRPr lang="en-GB" sz="3300" b="1" kern="1200" dirty="0">
            <a:solidFill>
              <a:srgbClr val="FF0000"/>
            </a:solidFill>
          </a:endParaRPr>
        </a:p>
      </dsp:txBody>
      <dsp:txXfrm>
        <a:off x="14011734" y="1365269"/>
        <a:ext cx="6142734" cy="5231283"/>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So this lady has had a threatened miscarriage. So this is due to the fact that she has had bleeding, she of course pregnant and has NO ABDOMINAL PAIN. Her cervical </a:t>
            </a:r>
            <a:r>
              <a:rPr lang="en-GB" dirty="0" err="1"/>
              <a:t>os</a:t>
            </a:r>
            <a:r>
              <a:rPr lang="en-GB" dirty="0"/>
              <a:t> is also CLOSED. Those last two points</a:t>
            </a:r>
          </a:p>
        </p:txBody>
      </p:sp>
    </p:spTree>
    <p:extLst>
      <p:ext uri="{BB962C8B-B14F-4D97-AF65-F5344CB8AC3E}">
        <p14:creationId xmlns:p14="http://schemas.microsoft.com/office/powerpoint/2010/main" val="2646394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Usually the uterus contracts after delivery to help reduce the loss of blood from (mainly) the uterine arteries, when it doesn’t this can cause bleeding</a:t>
            </a:r>
          </a:p>
        </p:txBody>
      </p:sp>
    </p:spTree>
    <p:extLst>
      <p:ext uri="{BB962C8B-B14F-4D97-AF65-F5344CB8AC3E}">
        <p14:creationId xmlns:p14="http://schemas.microsoft.com/office/powerpoint/2010/main" val="1442941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61732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Just to briefly mention placenta praevia. This is effectively a low lying placenta…</a:t>
            </a:r>
          </a:p>
        </p:txBody>
      </p:sp>
    </p:spTree>
    <p:extLst>
      <p:ext uri="{BB962C8B-B14F-4D97-AF65-F5344CB8AC3E}">
        <p14:creationId xmlns:p14="http://schemas.microsoft.com/office/powerpoint/2010/main" val="3537873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05698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39232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8602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49419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15301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61458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67316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Salpingotomy - can lead to further </a:t>
            </a:r>
            <a:r>
              <a:rPr lang="en-GB" dirty="0" err="1"/>
              <a:t>ectopics</a:t>
            </a:r>
            <a:r>
              <a:rPr lang="en-GB" dirty="0"/>
              <a:t> and persistent trophoblasts</a:t>
            </a:r>
          </a:p>
        </p:txBody>
      </p:sp>
    </p:spTree>
    <p:extLst>
      <p:ext uri="{BB962C8B-B14F-4D97-AF65-F5344CB8AC3E}">
        <p14:creationId xmlns:p14="http://schemas.microsoft.com/office/powerpoint/2010/main" val="22470568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89611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87645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Talk about risk factors here after causes</a:t>
            </a:r>
          </a:p>
        </p:txBody>
      </p:sp>
    </p:spTree>
    <p:extLst>
      <p:ext uri="{BB962C8B-B14F-4D97-AF65-F5344CB8AC3E}">
        <p14:creationId xmlns:p14="http://schemas.microsoft.com/office/powerpoint/2010/main" val="1132992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8515820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The answer here is E. The reason for this is purely because she has had positive HPV smear tests. If a woman has had positive smear tests, she will need a repeat smear annually.</a:t>
            </a:r>
          </a:p>
        </p:txBody>
      </p:sp>
    </p:spTree>
    <p:extLst>
      <p:ext uri="{BB962C8B-B14F-4D97-AF65-F5344CB8AC3E}">
        <p14:creationId xmlns:p14="http://schemas.microsoft.com/office/powerpoint/2010/main" val="276130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601370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274935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318069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Rules for missing contraceptive pills are an actual myth. So hopefully I can shed a little bit of light on the situation here.</a:t>
            </a:r>
          </a:p>
          <a:p>
            <a:r>
              <a:rPr lang="en-GB" dirty="0"/>
              <a:t>The POP rules are different depending on what type of POP the patient is on</a:t>
            </a:r>
          </a:p>
          <a:p>
            <a:endParaRPr lang="en-GB" dirty="0"/>
          </a:p>
          <a:p>
            <a:r>
              <a:rPr lang="en-GB" dirty="0"/>
              <a:t>If more than three hours late, take missed pill ASAP and next pill at your usual time, even if it means taking two pills on the same day</a:t>
            </a:r>
          </a:p>
          <a:p>
            <a:r>
              <a:rPr lang="en-GB" dirty="0"/>
              <a:t>Continue with rest of pack. Take extra precautions e.g. condoms until pill taking re-stablished for 48 hours</a:t>
            </a:r>
          </a:p>
          <a:p>
            <a:endParaRPr lang="en-GB" dirty="0"/>
          </a:p>
          <a:p>
            <a:r>
              <a:rPr lang="en-GB" dirty="0" err="1"/>
              <a:t>Cerazette</a:t>
            </a:r>
            <a:r>
              <a:rPr lang="en-GB" dirty="0"/>
              <a:t> gives you more of a window</a:t>
            </a:r>
          </a:p>
          <a:p>
            <a:endParaRPr lang="en-GB" dirty="0"/>
          </a:p>
          <a:p>
            <a:endParaRPr lang="en-GB" dirty="0"/>
          </a:p>
        </p:txBody>
      </p:sp>
    </p:spTree>
    <p:extLst>
      <p:ext uri="{BB962C8B-B14F-4D97-AF65-F5344CB8AC3E}">
        <p14:creationId xmlns:p14="http://schemas.microsoft.com/office/powerpoint/2010/main" val="39451827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2200" b="0" i="0" dirty="0">
                <a:effectLst/>
                <a:latin typeface="+mn-lt"/>
                <a:ea typeface="+mn-ea"/>
                <a:cs typeface="+mn-cs"/>
                <a:sym typeface="Helvetica Neue"/>
              </a:rPr>
              <a:t>This patient is currently in the first pill-taking week with an episode of unprotected intercourse during this time whilst missing 2 pills. The guidance, therefore, is to consider emergency contraception due to the high risk of pregnancy.</a:t>
            </a:r>
            <a:br>
              <a:rPr lang="en-GB" dirty="0"/>
            </a:br>
            <a:br>
              <a:rPr lang="en-GB" dirty="0"/>
            </a:br>
            <a:r>
              <a:rPr lang="en-GB" sz="2200" b="0" i="0" dirty="0">
                <a:effectLst/>
                <a:latin typeface="+mn-lt"/>
                <a:ea typeface="+mn-ea"/>
                <a:cs typeface="+mn-cs"/>
                <a:sym typeface="Helvetica Neue"/>
              </a:rPr>
              <a:t>Restarting the pill and continuing as normal with or without additional precautions, is not appropriate here in isolation as there is a high chance of pregnancy, so emergency contraception should be considered.</a:t>
            </a:r>
            <a:br>
              <a:rPr lang="en-GB" dirty="0"/>
            </a:br>
            <a:br>
              <a:rPr lang="en-GB" dirty="0"/>
            </a:br>
            <a:r>
              <a:rPr lang="en-GB" sz="2200" b="0" i="0" dirty="0">
                <a:effectLst/>
                <a:latin typeface="+mn-lt"/>
                <a:ea typeface="+mn-ea"/>
                <a:cs typeface="+mn-cs"/>
                <a:sym typeface="Helvetica Neue"/>
              </a:rPr>
              <a:t>Continuing as normal and omitting the pill-free interval with 7 days of additional precautions, would only be appropriate during the final week of pill taking (week 3), just before the usually expected pill-free interval.</a:t>
            </a:r>
            <a:endParaRPr lang="en-GB" dirty="0"/>
          </a:p>
        </p:txBody>
      </p:sp>
    </p:spTree>
    <p:extLst>
      <p:ext uri="{BB962C8B-B14F-4D97-AF65-F5344CB8AC3E}">
        <p14:creationId xmlns:p14="http://schemas.microsoft.com/office/powerpoint/2010/main" val="1060214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So this lady has pre-eclampsia. This is seen by the fact that she is hypertensive and </a:t>
            </a:r>
            <a:r>
              <a:rPr lang="en-GB" dirty="0" err="1"/>
              <a:t>proteinuric</a:t>
            </a:r>
            <a:r>
              <a:rPr lang="en-GB" dirty="0"/>
              <a:t> and has NO OTHER SIGNS.</a:t>
            </a:r>
          </a:p>
          <a:p>
            <a:r>
              <a:rPr lang="en-GB" dirty="0"/>
              <a:t>The question here is asking about the DEFINITIVE TREATMENT for pre-eclampsia. So you can give Aspirin for prevention of progression to eclampsia and labetalol or nifedipine to control her BP but this is not the definitive management of pre-eclampsia.</a:t>
            </a:r>
          </a:p>
        </p:txBody>
      </p:sp>
    </p:spTree>
    <p:extLst>
      <p:ext uri="{BB962C8B-B14F-4D97-AF65-F5344CB8AC3E}">
        <p14:creationId xmlns:p14="http://schemas.microsoft.com/office/powerpoint/2010/main" val="39889378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628720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2200" b="0" i="0" dirty="0">
                <a:effectLst/>
                <a:latin typeface="+mn-lt"/>
                <a:ea typeface="+mn-ea"/>
                <a:cs typeface="+mn-cs"/>
                <a:sym typeface="Helvetica Neue"/>
              </a:rPr>
              <a:t>If 1 pill is missed (at any time in the cycle)</a:t>
            </a:r>
            <a:br>
              <a:rPr lang="en-GB" dirty="0"/>
            </a:br>
            <a:r>
              <a:rPr lang="en-GB" sz="2200" b="0" i="0" u="none" strike="noStrike" dirty="0">
                <a:effectLst/>
                <a:latin typeface="+mn-lt"/>
                <a:ea typeface="+mn-ea"/>
                <a:cs typeface="+mn-cs"/>
                <a:sym typeface="Helvetica Neue"/>
              </a:rPr>
              <a:t>take the last pill even if it means taking two pills in one day and then continue taking pills daily, one each day</a:t>
            </a:r>
            <a:endParaRPr lang="en-GB" sz="2200" b="0" i="0" dirty="0">
              <a:effectLst/>
              <a:latin typeface="+mn-lt"/>
              <a:ea typeface="+mn-ea"/>
              <a:cs typeface="+mn-cs"/>
              <a:sym typeface="Helvetica Neue"/>
            </a:endParaRPr>
          </a:p>
          <a:p>
            <a:r>
              <a:rPr lang="en-GB" sz="2200" b="0" i="0" dirty="0">
                <a:effectLst/>
                <a:latin typeface="+mn-lt"/>
                <a:ea typeface="+mn-ea"/>
                <a:cs typeface="+mn-cs"/>
                <a:sym typeface="Helvetica Neue"/>
              </a:rPr>
              <a:t>no additional contraceptive protection needed</a:t>
            </a:r>
          </a:p>
          <a:p>
            <a:br>
              <a:rPr lang="en-GB" dirty="0"/>
            </a:br>
            <a:r>
              <a:rPr lang="en-GB" sz="2200" b="0" i="0" dirty="0">
                <a:effectLst/>
                <a:latin typeface="+mn-lt"/>
                <a:ea typeface="+mn-ea"/>
                <a:cs typeface="+mn-cs"/>
                <a:sym typeface="Helvetica Neue"/>
              </a:rPr>
              <a:t>If 2 or more pills missed</a:t>
            </a:r>
            <a:br>
              <a:rPr lang="en-GB" dirty="0"/>
            </a:br>
            <a:r>
              <a:rPr lang="en-GB" sz="2200" b="0" i="0" dirty="0">
                <a:effectLst/>
                <a:latin typeface="+mn-lt"/>
                <a:ea typeface="+mn-ea"/>
                <a:cs typeface="+mn-cs"/>
                <a:sym typeface="Helvetica Neue"/>
              </a:rPr>
              <a:t>take the last pill even if it means taking two pills in one day, leave any earlier missed pills and then continue taking pills daily, one each day</a:t>
            </a:r>
          </a:p>
          <a:p>
            <a:r>
              <a:rPr lang="en-GB" sz="2200" b="0" i="0" dirty="0">
                <a:effectLst/>
                <a:latin typeface="+mn-lt"/>
                <a:ea typeface="+mn-ea"/>
                <a:cs typeface="+mn-cs"/>
                <a:sym typeface="Helvetica Neue"/>
              </a:rPr>
              <a:t>the women should use condoms or abstain from sex until she has taken pills for 7 days in a row. FSRH: </a:t>
            </a:r>
            <a:r>
              <a:rPr lang="en-GB" sz="2200" b="0" i="1" dirty="0">
                <a:effectLst/>
                <a:latin typeface="+mn-lt"/>
                <a:ea typeface="+mn-ea"/>
                <a:cs typeface="+mn-cs"/>
                <a:sym typeface="Helvetica Neue"/>
              </a:rPr>
              <a:t>'This advice may be overcautious in the second and third weeks, but the advice is a backup in the event that further pills are missed'</a:t>
            </a:r>
            <a:endParaRPr lang="en-GB" sz="2200" b="0" i="0" dirty="0">
              <a:effectLst/>
              <a:latin typeface="+mn-lt"/>
              <a:ea typeface="+mn-ea"/>
              <a:cs typeface="+mn-cs"/>
              <a:sym typeface="Helvetica Neue"/>
            </a:endParaRPr>
          </a:p>
          <a:p>
            <a:r>
              <a:rPr lang="en-GB" sz="2200" b="0" i="0" dirty="0">
                <a:effectLst/>
                <a:latin typeface="+mn-lt"/>
                <a:ea typeface="+mn-ea"/>
                <a:cs typeface="+mn-cs"/>
                <a:sym typeface="Helvetica Neue"/>
              </a:rPr>
              <a:t>if pills are missed in week 1 (Days 1-7): emergency contraception should be considered if she had unprotected sex in the pill-free interval or in week 1</a:t>
            </a:r>
          </a:p>
          <a:p>
            <a:r>
              <a:rPr lang="en-GB" sz="2200" b="0" i="0" dirty="0">
                <a:effectLst/>
                <a:latin typeface="+mn-lt"/>
                <a:ea typeface="+mn-ea"/>
                <a:cs typeface="+mn-cs"/>
                <a:sym typeface="Helvetica Neue"/>
              </a:rPr>
              <a:t>if pills are missed in week 2 (Days 8-14): after seven consecutive days of taking the COC there is no need for emergency contraception*</a:t>
            </a:r>
          </a:p>
          <a:p>
            <a:r>
              <a:rPr lang="en-GB" sz="2200" b="0" i="0" dirty="0">
                <a:effectLst/>
                <a:latin typeface="+mn-lt"/>
                <a:ea typeface="+mn-ea"/>
                <a:cs typeface="+mn-cs"/>
                <a:sym typeface="Helvetica Neue"/>
              </a:rPr>
              <a:t>if pills are missed in week 3 (Days 15-21): she should finish the pills in her current pack and start a new pack the next day; thus omitting the pill free interval</a:t>
            </a:r>
          </a:p>
          <a:p>
            <a:endParaRPr lang="en-GB" dirty="0"/>
          </a:p>
        </p:txBody>
      </p:sp>
    </p:spTree>
    <p:extLst>
      <p:ext uri="{BB962C8B-B14F-4D97-AF65-F5344CB8AC3E}">
        <p14:creationId xmlns:p14="http://schemas.microsoft.com/office/powerpoint/2010/main" val="653924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As I said pre-eclampsia is an inflammatory process and so the distress signals can cause inflammation of the meninges leading to headache and flashing lights</a:t>
            </a:r>
          </a:p>
          <a:p>
            <a:r>
              <a:rPr lang="en-GB" dirty="0"/>
              <a:t>They can also cause liver capsule inflammation and so cause RUQ and epigastric pain</a:t>
            </a:r>
          </a:p>
          <a:p>
            <a:endParaRPr lang="en-GB" dirty="0"/>
          </a:p>
        </p:txBody>
      </p:sp>
    </p:spTree>
    <p:extLst>
      <p:ext uri="{BB962C8B-B14F-4D97-AF65-F5344CB8AC3E}">
        <p14:creationId xmlns:p14="http://schemas.microsoft.com/office/powerpoint/2010/main" val="1252223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46543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2200" b="0" i="0" dirty="0">
                <a:effectLst/>
                <a:latin typeface="+mn-lt"/>
                <a:ea typeface="+mn-ea"/>
                <a:cs typeface="+mn-cs"/>
                <a:sym typeface="Helvetica Neue"/>
              </a:rPr>
              <a:t>This woman has gestational diabetes and hyperglycaemia associated with this can result in macrosomia, premature birth and stillbirth. It is therefore vital that glucose levels are brought under control as quickly as possible. NICE state that 'if blood glucose targets are not met with diet and exercise changes plus metformin, offer insulin as well'.</a:t>
            </a:r>
            <a:r>
              <a:rPr lang="en-GB" sz="2200" b="0" i="0" baseline="30000" dirty="0">
                <a:effectLst/>
                <a:latin typeface="+mn-lt"/>
                <a:ea typeface="+mn-ea"/>
                <a:cs typeface="+mn-cs"/>
                <a:sym typeface="Helvetica Neue"/>
              </a:rPr>
              <a:t>1</a:t>
            </a:r>
            <a:r>
              <a:rPr lang="en-GB" sz="2200" b="0" i="0" dirty="0">
                <a:effectLst/>
                <a:latin typeface="+mn-lt"/>
                <a:ea typeface="+mn-ea"/>
                <a:cs typeface="+mn-cs"/>
                <a:sym typeface="Helvetica Neue"/>
              </a:rPr>
              <a:t> Adding on insulin therapy is therefore the most appropriate thing to do.</a:t>
            </a:r>
            <a:br>
              <a:rPr lang="en-GB" dirty="0"/>
            </a:br>
            <a:br>
              <a:rPr lang="en-GB" dirty="0"/>
            </a:br>
            <a:r>
              <a:rPr lang="en-GB" sz="2200" b="0" i="0" dirty="0">
                <a:effectLst/>
                <a:latin typeface="+mn-lt"/>
                <a:ea typeface="+mn-ea"/>
                <a:cs typeface="+mn-cs"/>
                <a:sym typeface="Helvetica Neue"/>
              </a:rPr>
              <a:t>Sulfonylureas are not as effective as the metformin and insulin combination in pregnancy.² In addition, they have been shown to be teratogenic in animals. They are therefore not indicated in gestational diabetes.</a:t>
            </a:r>
            <a:br>
              <a:rPr lang="en-GB" dirty="0"/>
            </a:br>
            <a:br>
              <a:rPr lang="en-GB" dirty="0"/>
            </a:br>
            <a:r>
              <a:rPr lang="en-GB" sz="2200" b="0" i="0" dirty="0">
                <a:effectLst/>
                <a:latin typeface="+mn-lt"/>
                <a:ea typeface="+mn-ea"/>
                <a:cs typeface="+mn-cs"/>
                <a:sym typeface="Helvetica Neue"/>
              </a:rPr>
              <a:t>Stopping metformin would not be ideal as it increases sensitivity to insulin, something which is lacking during pregnancy. Instead, it is safe to continue metformin while adding insulin therapy.</a:t>
            </a:r>
            <a:br>
              <a:rPr lang="en-GB" dirty="0"/>
            </a:br>
            <a:br>
              <a:rPr lang="en-GB" dirty="0"/>
            </a:br>
            <a:r>
              <a:rPr lang="en-GB" sz="2200" b="0" i="0" dirty="0">
                <a:effectLst/>
                <a:latin typeface="+mn-lt"/>
                <a:ea typeface="+mn-ea"/>
                <a:cs typeface="+mn-cs"/>
                <a:sym typeface="Helvetica Neue"/>
              </a:rPr>
              <a:t>Sodium-glucose co-transporter-2 (SGLT-2) antagonists are also associated with teratogenic effects in animals. They are a very useful option for diabetes management in patients with congestive heart failure due to their diuretic effects.</a:t>
            </a:r>
            <a:br>
              <a:rPr lang="en-GB" dirty="0"/>
            </a:br>
            <a:br>
              <a:rPr lang="en-GB" dirty="0"/>
            </a:br>
            <a:r>
              <a:rPr lang="en-GB" sz="2200" b="0" i="0" dirty="0">
                <a:effectLst/>
                <a:latin typeface="+mn-lt"/>
                <a:ea typeface="+mn-ea"/>
                <a:cs typeface="+mn-cs"/>
                <a:sym typeface="Helvetica Neue"/>
              </a:rPr>
              <a:t>Continuing metformin alone for a further two weeks in spite of persistently high blood glucose will increase the risk of complications. Insulin should be added at this stage.</a:t>
            </a:r>
            <a:br>
              <a:rPr lang="en-GB" dirty="0"/>
            </a:br>
            <a:endParaRPr lang="en-GB" dirty="0"/>
          </a:p>
        </p:txBody>
      </p:sp>
    </p:spTree>
    <p:extLst>
      <p:ext uri="{BB962C8B-B14F-4D97-AF65-F5344CB8AC3E}">
        <p14:creationId xmlns:p14="http://schemas.microsoft.com/office/powerpoint/2010/main" val="1567163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67978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What is gestational diabetes</a:t>
            </a:r>
          </a:p>
          <a:p>
            <a:r>
              <a:rPr lang="en-GB" dirty="0"/>
              <a:t>GDM is the body’s inability to respond to insulin in the bloodstream during pregnancy. This means your body’s blood sugars are high. This usually goes away after the baby has been born.</a:t>
            </a:r>
          </a:p>
          <a:p>
            <a:endParaRPr lang="en-GB" dirty="0"/>
          </a:p>
          <a:p>
            <a:r>
              <a:rPr lang="en-GB" dirty="0"/>
              <a:t>What does this mean for you and baby?</a:t>
            </a:r>
          </a:p>
          <a:p>
            <a:r>
              <a:rPr lang="en-GB" dirty="0"/>
              <a:t>This means that baby gets more sugar than they usually would do and so grows to be bigger than we would expect. This can cause some complications for delivery, such as the baby getting stuck on the way out if you’re delivering vaginally. It can also mean that baby pees more than usual and so will have more amniotic fluid surrounding it.</a:t>
            </a:r>
          </a:p>
          <a:p>
            <a:endParaRPr lang="en-GB" dirty="0"/>
          </a:p>
          <a:p>
            <a:r>
              <a:rPr lang="en-GB" dirty="0"/>
              <a:t>What are we going to about it?</a:t>
            </a:r>
          </a:p>
          <a:p>
            <a:r>
              <a:rPr lang="en-GB" dirty="0"/>
              <a:t>Try 1 week of diet and exercise</a:t>
            </a:r>
          </a:p>
          <a:p>
            <a:r>
              <a:rPr lang="en-GB" dirty="0"/>
              <a:t>If this doesn’t work to maintain BMs then metformin</a:t>
            </a:r>
          </a:p>
          <a:p>
            <a:r>
              <a:rPr lang="en-GB" dirty="0"/>
              <a:t>If this doesn’t work then give insulin</a:t>
            </a:r>
          </a:p>
        </p:txBody>
      </p:sp>
    </p:spTree>
    <p:extLst>
      <p:ext uri="{BB962C8B-B14F-4D97-AF65-F5344CB8AC3E}">
        <p14:creationId xmlns:p14="http://schemas.microsoft.com/office/powerpoint/2010/main" val="2733878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64759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asic White With Logo">
    <p:spTree>
      <p:nvGrpSpPr>
        <p:cNvPr id="1" name=""/>
        <p:cNvGrpSpPr/>
        <p:nvPr/>
      </p:nvGrpSpPr>
      <p:grpSpPr>
        <a:xfrm>
          <a:off x="0" y="0"/>
          <a:ext cx="0" cy="0"/>
          <a:chOff x="0" y="0"/>
          <a:chExt cx="0" cy="0"/>
        </a:xfrm>
      </p:grpSpPr>
      <p:pic>
        <p:nvPicPr>
          <p:cNvPr id="7" name="StudyHub-FullLogo-Colour.png" descr="StudyHub-FullLogo-Colour.png">
            <a:extLst>
              <a:ext uri="{FF2B5EF4-FFF2-40B4-BE49-F238E27FC236}">
                <a16:creationId xmlns:a16="http://schemas.microsoft.com/office/drawing/2014/main" id="{51435D51-ECD5-482A-BC2E-DBD6A495E5F9}"/>
              </a:ext>
            </a:extLst>
          </p:cNvPr>
          <p:cNvPicPr>
            <a:picLocks noChangeAspect="1"/>
          </p:cNvPicPr>
          <p:nvPr userDrawn="1"/>
        </p:nvPicPr>
        <p:blipFill>
          <a:blip r:embed="rId2"/>
          <a:stretch>
            <a:fillRect/>
          </a:stretch>
        </p:blipFill>
        <p:spPr>
          <a:xfrm>
            <a:off x="21203089" y="12448507"/>
            <a:ext cx="2677613" cy="706185"/>
          </a:xfrm>
          <a:prstGeom prst="rect">
            <a:avLst/>
          </a:prstGeom>
          <a:ln w="12700">
            <a:miter lim="400000"/>
          </a:ln>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D07560-F01C-4AEA-AA97-356A4DC77F89}"/>
              </a:ext>
            </a:extLst>
          </p:cNvPr>
          <p:cNvSpPr/>
          <p:nvPr userDrawn="1"/>
        </p:nvSpPr>
        <p:spPr>
          <a:xfrm>
            <a:off x="0" y="11887200"/>
            <a:ext cx="24384000" cy="1828800"/>
          </a:xfrm>
          <a:prstGeom prst="rect">
            <a:avLst/>
          </a:prstGeom>
          <a:solidFill>
            <a:srgbClr val="0A2835"/>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6" name="Picture 5" descr="A picture containing text, clipart&#10;&#10;Description automatically generated">
            <a:extLst>
              <a:ext uri="{FF2B5EF4-FFF2-40B4-BE49-F238E27FC236}">
                <a16:creationId xmlns:a16="http://schemas.microsoft.com/office/drawing/2014/main" id="{F26141BB-5A63-4CEC-9AB0-98F8B900042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02633" y="12448507"/>
            <a:ext cx="2677622" cy="706186"/>
          </a:xfrm>
          <a:prstGeom prst="rect">
            <a:avLst/>
          </a:prstGeom>
        </p:spPr>
      </p:pic>
    </p:spTree>
    <p:extLst>
      <p:ext uri="{BB962C8B-B14F-4D97-AF65-F5344CB8AC3E}">
        <p14:creationId xmlns:p14="http://schemas.microsoft.com/office/powerpoint/2010/main" val="145730565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Blue">
    <p:bg>
      <p:bgPr>
        <a:solidFill>
          <a:srgbClr val="299FD3"/>
        </a:solidFill>
        <a:effectLst/>
      </p:bgPr>
    </p:bg>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8A1AFEED-D19F-4D23-8CDA-2EF079846899}"/>
              </a:ext>
            </a:extLst>
          </p:cNvPr>
          <p:cNvPicPr>
            <a:picLocks noChangeAspect="1"/>
          </p:cNvPicPr>
          <p:nvPr userDrawn="1"/>
        </p:nvPicPr>
        <p:blipFill rotWithShape="1">
          <a:blip r:embed="rId2">
            <a:alphaModFix amt="5000"/>
            <a:extLst>
              <a:ext uri="{28A0092B-C50C-407E-A947-70E740481C1C}">
                <a14:useLocalDpi xmlns:a14="http://schemas.microsoft.com/office/drawing/2010/main" val="0"/>
              </a:ext>
            </a:extLst>
          </a:blip>
          <a:srcRect r="26999" b="29172"/>
          <a:stretch/>
        </p:blipFill>
        <p:spPr>
          <a:xfrm>
            <a:off x="10289412" y="0"/>
            <a:ext cx="14094588" cy="13716000"/>
          </a:xfrm>
          <a:prstGeom prst="rect">
            <a:avLst/>
          </a:prstGeom>
        </p:spPr>
      </p:pic>
    </p:spTree>
    <p:extLst>
      <p:ext uri="{BB962C8B-B14F-4D97-AF65-F5344CB8AC3E}">
        <p14:creationId xmlns:p14="http://schemas.microsoft.com/office/powerpoint/2010/main" val="246677155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Blue With Logo">
    <p:bg>
      <p:bgPr>
        <a:solidFill>
          <a:srgbClr val="299FD3"/>
        </a:solidFill>
        <a:effectLst/>
      </p:bgPr>
    </p:bg>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8A1AFEED-D19F-4D23-8CDA-2EF079846899}"/>
              </a:ext>
            </a:extLst>
          </p:cNvPr>
          <p:cNvPicPr>
            <a:picLocks noChangeAspect="1"/>
          </p:cNvPicPr>
          <p:nvPr userDrawn="1"/>
        </p:nvPicPr>
        <p:blipFill rotWithShape="1">
          <a:blip r:embed="rId2">
            <a:alphaModFix amt="5000"/>
            <a:extLst>
              <a:ext uri="{28A0092B-C50C-407E-A947-70E740481C1C}">
                <a14:useLocalDpi xmlns:a14="http://schemas.microsoft.com/office/drawing/2010/main" val="0"/>
              </a:ext>
            </a:extLst>
          </a:blip>
          <a:srcRect r="26999" b="29172"/>
          <a:stretch/>
        </p:blipFill>
        <p:spPr>
          <a:xfrm>
            <a:off x="10289412" y="0"/>
            <a:ext cx="14094588" cy="13716000"/>
          </a:xfrm>
          <a:prstGeom prst="rect">
            <a:avLst/>
          </a:prstGeom>
        </p:spPr>
      </p:pic>
      <p:pic>
        <p:nvPicPr>
          <p:cNvPr id="4" name="Picture 3" descr="A picture containing text, clipart&#10;&#10;Description automatically generated">
            <a:extLst>
              <a:ext uri="{FF2B5EF4-FFF2-40B4-BE49-F238E27FC236}">
                <a16:creationId xmlns:a16="http://schemas.microsoft.com/office/drawing/2014/main" id="{9F8B053B-DE1E-444B-A4A0-0910DB44527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202633" y="12448507"/>
            <a:ext cx="2677622" cy="706186"/>
          </a:xfrm>
          <a:prstGeom prst="rect">
            <a:avLst/>
          </a:prstGeom>
        </p:spPr>
      </p:pic>
    </p:spTree>
    <p:extLst>
      <p:ext uri="{BB962C8B-B14F-4D97-AF65-F5344CB8AC3E}">
        <p14:creationId xmlns:p14="http://schemas.microsoft.com/office/powerpoint/2010/main" val="309869545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StudyHub-Logomark-LightBlue.png" descr="StudyHub-Logomark-LightBlue.png">
            <a:extLst>
              <a:ext uri="{FF2B5EF4-FFF2-40B4-BE49-F238E27FC236}">
                <a16:creationId xmlns:a16="http://schemas.microsoft.com/office/drawing/2014/main" id="{C231F40B-FEA1-48E0-84D8-54269971213B}"/>
              </a:ext>
            </a:extLst>
          </p:cNvPr>
          <p:cNvPicPr>
            <a:picLocks noChangeAspect="1"/>
          </p:cNvPicPr>
          <p:nvPr userDrawn="1"/>
        </p:nvPicPr>
        <p:blipFill rotWithShape="1">
          <a:blip r:embed="rId6">
            <a:alphaModFix amt="4000"/>
          </a:blip>
          <a:srcRect r="26999" b="29172"/>
          <a:stretch/>
        </p:blipFill>
        <p:spPr>
          <a:xfrm>
            <a:off x="10289412" y="0"/>
            <a:ext cx="14094588" cy="13716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3" r:id="rId2"/>
    <p:sldLayoutId id="2147483660" r:id="rId3"/>
    <p:sldLayoutId id="2147483659" r:id="rId4"/>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udy Hub 2020-21">
            <a:extLst>
              <a:ext uri="{FF2B5EF4-FFF2-40B4-BE49-F238E27FC236}">
                <a16:creationId xmlns:a16="http://schemas.microsoft.com/office/drawing/2014/main" id="{ECC6090B-2C84-41D6-85C7-9616587FD853}"/>
              </a:ext>
            </a:extLst>
          </p:cNvPr>
          <p:cNvSpPr txBox="1">
            <a:spLocks/>
          </p:cNvSpPr>
          <p:nvPr/>
        </p:nvSpPr>
        <p:spPr>
          <a:xfrm>
            <a:off x="488109" y="12755974"/>
            <a:ext cx="4321636" cy="636979"/>
          </a:xfrm>
          <a:prstGeom prst="rect">
            <a:avLst/>
          </a:prstGeom>
          <a:extLst>
            <a:ext uri="{C572A759-6A51-4108-AA02-DFA0A04FC94B}">
              <ma14:wrappingTextBoxFlag xmlns:ma14="http://schemas.microsoft.com/office/mac/drawingml/2011/main" xmlns="" val="1"/>
            </a:ext>
          </a:extLst>
        </p:spPr>
        <p:txBody>
          <a:bodyPr/>
          <a:lstStyle>
            <a:lvl1pPr marL="609600" marR="0" indent="-609600" algn="l" defTabSz="734694" rtl="0" latinLnBrk="0">
              <a:lnSpc>
                <a:spcPct val="90000"/>
              </a:lnSpc>
              <a:spcBef>
                <a:spcPts val="4500"/>
              </a:spcBef>
              <a:spcAft>
                <a:spcPts val="0"/>
              </a:spcAft>
              <a:buClrTx/>
              <a:buSzPct val="123000"/>
              <a:buFontTx/>
              <a:buChar char="•"/>
              <a:tabLst/>
              <a:defRPr sz="3204" b="0" i="0" u="none" strike="noStrike" cap="none" spc="0" baseline="0">
                <a:solidFill>
                  <a:srgbClr val="000000"/>
                </a:solidFill>
                <a:uFillTx/>
                <a:latin typeface="Nunito Bold"/>
                <a:ea typeface="Nunito Bold"/>
                <a:cs typeface="Nunito Bold"/>
                <a:sym typeface="Nunito Bold"/>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marL="0" indent="0" hangingPunct="1">
              <a:buFontTx/>
              <a:buNone/>
            </a:pPr>
            <a:r>
              <a:rPr lang="en-GB">
                <a:solidFill>
                  <a:schemeClr val="bg1"/>
                </a:solidFill>
                <a:latin typeface="Nunito ExtraBold" panose="00000900000000000000" pitchFamily="2" charset="0"/>
              </a:rPr>
              <a:t>Study Hub 2020-21</a:t>
            </a:r>
            <a:endParaRPr lang="en-GB" dirty="0">
              <a:solidFill>
                <a:schemeClr val="bg1"/>
              </a:solidFill>
              <a:latin typeface="Nunito ExtraBold" panose="00000900000000000000" pitchFamily="2" charset="0"/>
            </a:endParaRPr>
          </a:p>
        </p:txBody>
      </p:sp>
      <p:sp>
        <p:nvSpPr>
          <p:cNvPr id="3" name="Area e.g. Surgical specialties">
            <a:extLst>
              <a:ext uri="{FF2B5EF4-FFF2-40B4-BE49-F238E27FC236}">
                <a16:creationId xmlns:a16="http://schemas.microsoft.com/office/drawing/2014/main" id="{703782F8-F3B4-4617-A1C2-095DFFF3B030}"/>
              </a:ext>
            </a:extLst>
          </p:cNvPr>
          <p:cNvSpPr txBox="1">
            <a:spLocks/>
          </p:cNvSpPr>
          <p:nvPr/>
        </p:nvSpPr>
        <p:spPr>
          <a:xfrm>
            <a:off x="1206498" y="5984656"/>
            <a:ext cx="21971004" cy="2038122"/>
          </a:xfrm>
          <a:prstGeom prst="rect">
            <a:avLst/>
          </a:prstGeom>
        </p:spPr>
        <p:txBody>
          <a:bodyPr/>
          <a:lstStyle>
            <a:lvl1pPr marL="0" marR="0" indent="0" algn="l" defTabSz="2438338" rtl="0" latinLnBrk="0">
              <a:lnSpc>
                <a:spcPct val="80000"/>
              </a:lnSpc>
              <a:spcBef>
                <a:spcPts val="0"/>
              </a:spcBef>
              <a:spcAft>
                <a:spcPts val="0"/>
              </a:spcAft>
              <a:buClrTx/>
              <a:buSzTx/>
              <a:buFontTx/>
              <a:buNone/>
              <a:tabLst/>
              <a:defRPr sz="8500" b="0" i="0" u="none" strike="noStrike" cap="none" spc="-170"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14000" dirty="0">
                <a:solidFill>
                  <a:schemeClr val="bg1"/>
                </a:solidFill>
                <a:latin typeface="Nunito Black" panose="00000A00000000000000" pitchFamily="2" charset="0"/>
              </a:rPr>
              <a:t>SBAs for Finals: O&amp;G</a:t>
            </a:r>
          </a:p>
        </p:txBody>
      </p:sp>
      <p:sp>
        <p:nvSpPr>
          <p:cNvPr id="4" name="Area e.g. Surgical specialties">
            <a:extLst>
              <a:ext uri="{FF2B5EF4-FFF2-40B4-BE49-F238E27FC236}">
                <a16:creationId xmlns:a16="http://schemas.microsoft.com/office/drawing/2014/main" id="{F61DF5D7-4EDE-4AE1-A333-822E3E467E3A}"/>
              </a:ext>
            </a:extLst>
          </p:cNvPr>
          <p:cNvSpPr txBox="1">
            <a:spLocks/>
          </p:cNvSpPr>
          <p:nvPr/>
        </p:nvSpPr>
        <p:spPr>
          <a:xfrm>
            <a:off x="915370" y="3471046"/>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8800" dirty="0">
                <a:solidFill>
                  <a:schemeClr val="bg1"/>
                </a:solidFill>
                <a:latin typeface="Nunito Black" panose="00000A00000000000000" pitchFamily="2" charset="0"/>
              </a:rPr>
              <a:t>Obstetrics and Gynaecology</a:t>
            </a:r>
          </a:p>
        </p:txBody>
      </p:sp>
      <p:sp>
        <p:nvSpPr>
          <p:cNvPr id="5" name="Area e.g. Surgical specialties">
            <a:extLst>
              <a:ext uri="{FF2B5EF4-FFF2-40B4-BE49-F238E27FC236}">
                <a16:creationId xmlns:a16="http://schemas.microsoft.com/office/drawing/2014/main" id="{5FA56761-DA09-4A37-8302-FCEB20C5610F}"/>
              </a:ext>
            </a:extLst>
          </p:cNvPr>
          <p:cNvSpPr txBox="1">
            <a:spLocks/>
          </p:cNvSpPr>
          <p:nvPr/>
        </p:nvSpPr>
        <p:spPr>
          <a:xfrm>
            <a:off x="1206498" y="7479205"/>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8800" dirty="0">
                <a:solidFill>
                  <a:schemeClr val="bg1"/>
                </a:solidFill>
                <a:latin typeface="Nunito Black" panose="00000A00000000000000" pitchFamily="2" charset="0"/>
              </a:rPr>
              <a:t>Dr Hannah Likinyo</a:t>
            </a:r>
          </a:p>
        </p:txBody>
      </p:sp>
    </p:spTree>
    <p:extLst>
      <p:ext uri="{BB962C8B-B14F-4D97-AF65-F5344CB8AC3E}">
        <p14:creationId xmlns:p14="http://schemas.microsoft.com/office/powerpoint/2010/main" val="363639356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29-year-old woman presents to ED with </a:t>
            </a:r>
            <a:r>
              <a:rPr lang="en-GB" sz="3200" spc="0" dirty="0">
                <a:solidFill>
                  <a:srgbClr val="FF0000"/>
                </a:solidFill>
                <a:latin typeface="+mn-lt"/>
              </a:rPr>
              <a:t>severe generalised abdominal pain</a:t>
            </a:r>
            <a:r>
              <a:rPr lang="en-GB" sz="3200" spc="0" dirty="0">
                <a:solidFill>
                  <a:schemeClr val="bg1"/>
                </a:solidFill>
                <a:latin typeface="+mn-lt"/>
              </a:rPr>
              <a:t>. It </a:t>
            </a:r>
            <a:r>
              <a:rPr lang="en-GB" sz="3200" spc="0" dirty="0">
                <a:solidFill>
                  <a:srgbClr val="FF0000"/>
                </a:solidFill>
                <a:latin typeface="+mn-lt"/>
              </a:rPr>
              <a:t>started on one size and then spread</a:t>
            </a:r>
            <a:r>
              <a:rPr lang="en-GB" sz="3200" spc="0" dirty="0">
                <a:solidFill>
                  <a:schemeClr val="bg1"/>
                </a:solidFill>
                <a:latin typeface="+mn-lt"/>
              </a:rPr>
              <a:t> to the entire abdomen. She has also noticed some </a:t>
            </a:r>
            <a:r>
              <a:rPr lang="en-GB" sz="3200" spc="0" dirty="0">
                <a:solidFill>
                  <a:srgbClr val="FF0000"/>
                </a:solidFill>
                <a:latin typeface="+mn-lt"/>
              </a:rPr>
              <a:t>PV bleeding</a:t>
            </a:r>
            <a:r>
              <a:rPr lang="en-GB" sz="3200" spc="0" dirty="0">
                <a:solidFill>
                  <a:schemeClr val="bg1"/>
                </a:solidFill>
                <a:latin typeface="+mn-lt"/>
              </a:rPr>
              <a:t>. She states she </a:t>
            </a:r>
            <a:r>
              <a:rPr lang="en-GB" sz="3200" spc="0" dirty="0">
                <a:solidFill>
                  <a:srgbClr val="FF0000"/>
                </a:solidFill>
                <a:latin typeface="+mn-lt"/>
              </a:rPr>
              <a:t>hasn’t had a period in 2 months</a:t>
            </a:r>
            <a:r>
              <a:rPr lang="en-GB" sz="3200" spc="0" dirty="0">
                <a:solidFill>
                  <a:schemeClr val="bg1"/>
                </a:solidFill>
                <a:latin typeface="+mn-lt"/>
              </a:rPr>
              <a:t>. Her observations show a </a:t>
            </a:r>
            <a:r>
              <a:rPr lang="en-GB" sz="3200" spc="0" dirty="0">
                <a:solidFill>
                  <a:srgbClr val="FF0000"/>
                </a:solidFill>
                <a:latin typeface="+mn-lt"/>
              </a:rPr>
              <a:t>HR 140, BP 90/64</a:t>
            </a:r>
            <a:r>
              <a:rPr lang="en-GB" sz="3200" spc="0" dirty="0">
                <a:solidFill>
                  <a:schemeClr val="bg1"/>
                </a:solidFill>
                <a:latin typeface="+mn-lt"/>
              </a:rPr>
              <a:t>, O</a:t>
            </a:r>
            <a:r>
              <a:rPr lang="en-GB" sz="3200" spc="0" baseline="-25000" dirty="0">
                <a:solidFill>
                  <a:schemeClr val="bg1"/>
                </a:solidFill>
                <a:latin typeface="+mn-lt"/>
              </a:rPr>
              <a:t>2</a:t>
            </a:r>
            <a:r>
              <a:rPr lang="en-GB" sz="3200" spc="0" dirty="0">
                <a:solidFill>
                  <a:schemeClr val="bg1"/>
                </a:solidFill>
                <a:latin typeface="+mn-lt"/>
              </a:rPr>
              <a:t> saturations 97%, RR 25, Temperature 37.4°C.</a:t>
            </a:r>
          </a:p>
          <a:p>
            <a:pPr hangingPunct="1"/>
            <a:endParaRPr lang="en-GB" sz="3200" spc="0" dirty="0">
              <a:solidFill>
                <a:schemeClr val="bg1"/>
              </a:solidFill>
              <a:latin typeface="+mn-lt"/>
            </a:endParaRPr>
          </a:p>
          <a:p>
            <a:pPr hangingPunct="1"/>
            <a:r>
              <a:rPr lang="en-GB" sz="3200" spc="0" dirty="0">
                <a:solidFill>
                  <a:schemeClr val="bg1"/>
                </a:solidFill>
                <a:latin typeface="+mn-lt"/>
              </a:rPr>
              <a:t>You think she may have a ruptured ectopic pregnancy.</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most appropriate next step?</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a:t>
              </a:r>
              <a:r>
                <a:rPr lang="en-GB" sz="3200" spc="0" dirty="0">
                  <a:solidFill>
                    <a:schemeClr val="bg2"/>
                  </a:solidFill>
                  <a:latin typeface="Nunito Bold" panose="00000800000000000000" pitchFamily="2" charset="0"/>
                </a:rPr>
                <a:t>. Urinary pregnancy test and transvaginal USS</a:t>
              </a:r>
              <a:endParaRPr lang="en-GB" sz="15200" spc="0" dirty="0">
                <a:solidFill>
                  <a:schemeClr val="bg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Abdominal CT Scan</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Take straight to theatre</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Cardiotocography (CTG) to monitor </a:t>
              </a:r>
              <a:r>
                <a:rPr lang="en-GB" sz="3200" spc="0" dirty="0" err="1">
                  <a:solidFill>
                    <a:schemeClr val="accent2"/>
                  </a:solidFill>
                  <a:latin typeface="Nunito Bold" panose="00000800000000000000" pitchFamily="2" charset="0"/>
                </a:rPr>
                <a:t>fetal</a:t>
              </a:r>
              <a:r>
                <a:rPr lang="en-GB" sz="3200" spc="0" dirty="0">
                  <a:solidFill>
                    <a:schemeClr val="accent2"/>
                  </a:solidFill>
                  <a:latin typeface="Nunito Bold" panose="00000800000000000000" pitchFamily="2" charset="0"/>
                </a:rPr>
                <a:t> heartbeat</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Reassure and send home</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328116123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Ectopic Pregnancy</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2190055"/>
            <a:ext cx="22925315" cy="93358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Any pregnancy </a:t>
            </a:r>
            <a:r>
              <a:rPr kumimoji="0" lang="en-GB" sz="4000" b="0" i="0" u="none" strike="noStrike" cap="none" spc="0" normalizeH="0" baseline="0" dirty="0">
                <a:ln>
                  <a:noFill/>
                </a:ln>
                <a:solidFill>
                  <a:srgbClr val="FF0000"/>
                </a:solidFill>
                <a:effectLst/>
                <a:uFillTx/>
                <a:latin typeface="+mn-lt"/>
                <a:ea typeface="+mn-ea"/>
                <a:cs typeface="+mn-cs"/>
                <a:sym typeface="Helvetica Neue"/>
              </a:rPr>
              <a:t>outside of the uterin</a:t>
            </a:r>
            <a:r>
              <a:rPr lang="en-GB" sz="4000" dirty="0">
                <a:solidFill>
                  <a:srgbClr val="FF0000"/>
                </a:solidFill>
              </a:rPr>
              <a:t>e cavity</a:t>
            </a:r>
          </a:p>
          <a:p>
            <a:pPr marL="0" marR="0" indent="0" algn="l" defTabSz="2438338" rtl="0" fontAlgn="auto" latinLnBrk="0" hangingPunct="0">
              <a:lnSpc>
                <a:spcPct val="100000"/>
              </a:lnSpc>
              <a:spcBef>
                <a:spcPts val="0"/>
              </a:spcBef>
              <a:spcAft>
                <a:spcPts val="0"/>
              </a:spcAft>
              <a:buClrTx/>
              <a:buSzTx/>
              <a:buFontTx/>
              <a:buNone/>
              <a:tabLst/>
            </a:pPr>
            <a:endParaRPr kumimoji="0" lang="en-GB" sz="4000" b="0" i="0" u="none" strike="noStrike" cap="none" spc="0" normalizeH="0" baseline="0" dirty="0">
              <a:ln>
                <a:noFill/>
              </a:ln>
              <a:solidFill>
                <a:srgbClr val="5E5E5E"/>
              </a:solidFill>
              <a:effectLst/>
              <a:uFillTx/>
              <a:latin typeface="+mn-lt"/>
              <a:ea typeface="+mn-ea"/>
              <a:cs typeface="+mn-cs"/>
              <a:sym typeface="Helvetica Neue"/>
            </a:endParaRPr>
          </a:p>
          <a:p>
            <a:pPr marL="0" marR="0" indent="0" algn="l" defTabSz="2438338" rtl="0" fontAlgn="auto" latinLnBrk="0" hangingPunct="0">
              <a:lnSpc>
                <a:spcPct val="100000"/>
              </a:lnSpc>
              <a:spcBef>
                <a:spcPts val="0"/>
              </a:spcBef>
              <a:spcAft>
                <a:spcPts val="0"/>
              </a:spcAft>
              <a:buClrTx/>
              <a:buSzTx/>
              <a:buFontTx/>
              <a:buNone/>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Pre</a:t>
            </a:r>
            <a:r>
              <a:rPr lang="en-GB" sz="4000" dirty="0"/>
              <a:t>disposing factors: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Anything </a:t>
            </a:r>
            <a:r>
              <a:rPr lang="en-GB" sz="4000" dirty="0">
                <a:solidFill>
                  <a:srgbClr val="FF0000"/>
                </a:solidFill>
              </a:rPr>
              <a:t>slowing ovum’s passage</a:t>
            </a:r>
            <a:r>
              <a:rPr lang="en-GB" sz="4000" dirty="0"/>
              <a:t> increases risk (e.g. damage to tubes, previous ectopic pregnancy, endometriosis, IUCD, POP, subfertility, smoking</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Clinical presentation: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Acute: amenorrhoea (6-8 weeks). Lower abdominal pain – </a:t>
            </a:r>
            <a:r>
              <a:rPr lang="en-GB" sz="4000" dirty="0">
                <a:solidFill>
                  <a:srgbClr val="FF0000"/>
                </a:solidFill>
              </a:rPr>
              <a:t>starts on one side </a:t>
            </a:r>
            <a:r>
              <a:rPr lang="en-GB" sz="4000" dirty="0"/>
              <a:t>and becomes more generalised. Pain happens before bleeding. On examination: shock, hypotension, tachycardia, peritonism</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Subacute: often amenorrhoea, vaginal bleeding, abdominal pain, ?</a:t>
            </a:r>
            <a:r>
              <a:rPr lang="en-GB" sz="4000" dirty="0" err="1"/>
              <a:t>adenexal</a:t>
            </a:r>
            <a:r>
              <a:rPr lang="en-GB" sz="4000" dirty="0"/>
              <a:t> mass</a:t>
            </a:r>
          </a:p>
          <a:p>
            <a:pPr marL="0" marR="0" indent="0" algn="l" defTabSz="2438338" rtl="0" fontAlgn="auto" latinLnBrk="0" hangingPunct="0">
              <a:lnSpc>
                <a:spcPct val="100000"/>
              </a:lnSpc>
              <a:spcBef>
                <a:spcPts val="0"/>
              </a:spcBef>
              <a:spcAft>
                <a:spcPts val="0"/>
              </a:spcAft>
              <a:buClrTx/>
              <a:buSzTx/>
              <a:buFontTx/>
              <a:buNone/>
              <a:tabLst/>
            </a:pPr>
            <a:endParaRPr kumimoji="0" lang="en-GB" sz="4000" b="0" i="0" u="none" strike="noStrike" cap="none" spc="0" normalizeH="0" baseline="0" dirty="0">
              <a:ln>
                <a:noFill/>
              </a:ln>
              <a:solidFill>
                <a:srgbClr val="5E5E5E"/>
              </a:solidFill>
              <a:effectLst/>
              <a:uFillTx/>
              <a:latin typeface="+mn-lt"/>
              <a:ea typeface="+mn-ea"/>
              <a:cs typeface="+mn-cs"/>
              <a:sym typeface="Helvetica Neue"/>
            </a:endParaRPr>
          </a:p>
          <a:p>
            <a:pPr marL="0" marR="0" indent="0" algn="l" defTabSz="2438338" rtl="0" fontAlgn="auto" latinLnBrk="0" hangingPunct="0">
              <a:lnSpc>
                <a:spcPct val="100000"/>
              </a:lnSpc>
              <a:spcBef>
                <a:spcPts val="0"/>
              </a:spcBef>
              <a:spcAft>
                <a:spcPts val="0"/>
              </a:spcAft>
              <a:buClrTx/>
              <a:buSzTx/>
              <a:buFontTx/>
              <a:buNone/>
              <a:tabLst/>
            </a:pPr>
            <a:r>
              <a:rPr lang="en-GB" sz="4000" dirty="0"/>
              <a:t>Diagnosis:</a:t>
            </a:r>
          </a:p>
          <a:p>
            <a:pPr marL="571500" indent="-571500" algn="l">
              <a:buFont typeface="Arial" panose="020B0604020202020204" pitchFamily="34" charset="0"/>
              <a:buChar char="•"/>
            </a:pPr>
            <a:r>
              <a:rPr lang="en-GB" sz="4000" dirty="0"/>
              <a:t>Urinary ẞ-HCG</a:t>
            </a:r>
          </a:p>
          <a:p>
            <a:pPr marL="571500" indent="-571500" algn="l">
              <a:buFont typeface="Arial" panose="020B0604020202020204" pitchFamily="34" charset="0"/>
              <a:buChar char="•"/>
            </a:pPr>
            <a:r>
              <a:rPr lang="en-GB" sz="4000" dirty="0"/>
              <a:t>Transvaginal USS</a:t>
            </a:r>
          </a:p>
          <a:p>
            <a:pPr marL="571500" indent="-571500" algn="l">
              <a:buFont typeface="Arial" panose="020B0604020202020204" pitchFamily="34" charset="0"/>
              <a:buChar char="•"/>
            </a:pPr>
            <a:r>
              <a:rPr lang="en-GB" sz="4000" dirty="0"/>
              <a:t>FBC and G&amp;H</a:t>
            </a:r>
          </a:p>
        </p:txBody>
      </p:sp>
    </p:spTree>
    <p:extLst>
      <p:ext uri="{BB962C8B-B14F-4D97-AF65-F5344CB8AC3E}">
        <p14:creationId xmlns:p14="http://schemas.microsoft.com/office/powerpoint/2010/main" val="359250648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Ectopic Pregnancy</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2573678"/>
            <a:ext cx="22925315" cy="56425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4000" dirty="0"/>
              <a:t>Management</a:t>
            </a:r>
          </a:p>
          <a:p>
            <a:pPr marL="0" marR="0" indent="0" algn="l" defTabSz="2438338" rtl="0" fontAlgn="auto" latinLnBrk="0" hangingPunct="0">
              <a:lnSpc>
                <a:spcPct val="100000"/>
              </a:lnSpc>
              <a:spcBef>
                <a:spcPts val="0"/>
              </a:spcBef>
              <a:spcAft>
                <a:spcPts val="0"/>
              </a:spcAft>
              <a:buClrTx/>
              <a:buSzTx/>
              <a:buFontTx/>
              <a:buNone/>
              <a:tabLst/>
            </a:pPr>
            <a:endParaRPr lang="en-GB" sz="4000" dirty="0"/>
          </a:p>
          <a:p>
            <a:pPr marL="0" marR="0" indent="0" algn="l" defTabSz="2438338" rtl="0" fontAlgn="auto" latinLnBrk="0" hangingPunct="0">
              <a:lnSpc>
                <a:spcPct val="100000"/>
              </a:lnSpc>
              <a:spcBef>
                <a:spcPts val="0"/>
              </a:spcBef>
              <a:spcAft>
                <a:spcPts val="0"/>
              </a:spcAft>
              <a:buClrTx/>
              <a:buSzTx/>
              <a:buFontTx/>
              <a:buNone/>
              <a:tabLst/>
            </a:pPr>
            <a:r>
              <a:rPr lang="en-GB" sz="4000" dirty="0"/>
              <a:t>Medical:</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Single dose methotrexate – antifolate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Surgical:</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Laparoscopy – if mother is </a:t>
            </a:r>
            <a:r>
              <a:rPr lang="en-GB" sz="4000" dirty="0">
                <a:solidFill>
                  <a:srgbClr val="FF0000"/>
                </a:solidFill>
              </a:rPr>
              <a:t>stable</a:t>
            </a:r>
            <a:r>
              <a:rPr lang="en-GB" sz="4000" dirty="0"/>
              <a:t>, if not laparotomy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Salpingectomy – if the uterine tube damaged, or if other tube is healthy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Salpingotomy – if ectopic pregnancy is contained within the tube or if the other tube is unhealthy</a:t>
            </a:r>
          </a:p>
        </p:txBody>
      </p:sp>
    </p:spTree>
    <p:extLst>
      <p:ext uri="{BB962C8B-B14F-4D97-AF65-F5344CB8AC3E}">
        <p14:creationId xmlns:p14="http://schemas.microsoft.com/office/powerpoint/2010/main" val="328646132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Hyperemesis Gravidarum</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2190061"/>
            <a:ext cx="22925315" cy="93358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4000" dirty="0"/>
              <a:t>Persistent vomiting in pregnancy leading to </a:t>
            </a:r>
            <a:r>
              <a:rPr lang="en-GB" sz="4000" dirty="0">
                <a:solidFill>
                  <a:srgbClr val="FF0000"/>
                </a:solidFill>
              </a:rPr>
              <a:t>weight loss and ketosis</a:t>
            </a:r>
          </a:p>
          <a:p>
            <a:pPr marL="0" marR="0" indent="0" algn="l" defTabSz="2438338" rtl="0" fontAlgn="auto" latinLnBrk="0" hangingPunct="0">
              <a:lnSpc>
                <a:spcPct val="100000"/>
              </a:lnSpc>
              <a:spcBef>
                <a:spcPts val="0"/>
              </a:spcBef>
              <a:spcAft>
                <a:spcPts val="0"/>
              </a:spcAft>
              <a:buClrTx/>
              <a:buSzTx/>
              <a:buFontTx/>
              <a:buNone/>
              <a:tabLst/>
            </a:pPr>
            <a:endParaRPr lang="en-GB" sz="4000" dirty="0"/>
          </a:p>
          <a:p>
            <a:pPr marL="0" marR="0" indent="0" algn="l" defTabSz="2438338" rtl="0" fontAlgn="auto" latinLnBrk="0" hangingPunct="0">
              <a:lnSpc>
                <a:spcPct val="100000"/>
              </a:lnSpc>
              <a:spcBef>
                <a:spcPts val="0"/>
              </a:spcBef>
              <a:spcAft>
                <a:spcPts val="0"/>
              </a:spcAft>
              <a:buClrTx/>
              <a:buSzTx/>
              <a:buFontTx/>
              <a:buNone/>
              <a:tabLst/>
            </a:pPr>
            <a:r>
              <a:rPr lang="en-GB" sz="4000" dirty="0"/>
              <a:t>Starts between </a:t>
            </a:r>
            <a:r>
              <a:rPr lang="en-GB" sz="4000" dirty="0">
                <a:solidFill>
                  <a:srgbClr val="FF0000"/>
                </a:solidFill>
              </a:rPr>
              <a:t>4 and 10 weeks</a:t>
            </a:r>
            <a:r>
              <a:rPr lang="en-GB" sz="4000" dirty="0"/>
              <a:t>. Resolves by </a:t>
            </a:r>
            <a:r>
              <a:rPr lang="en-GB" sz="4000" dirty="0">
                <a:solidFill>
                  <a:srgbClr val="FF0000"/>
                </a:solidFill>
              </a:rPr>
              <a:t>20 weeks</a:t>
            </a:r>
            <a:r>
              <a:rPr lang="en-GB" sz="4000" dirty="0"/>
              <a:t>.</a:t>
            </a:r>
          </a:p>
          <a:p>
            <a:pPr marL="0" marR="0" indent="0" algn="l" defTabSz="2438338" rtl="0" fontAlgn="auto" latinLnBrk="0" hangingPunct="0">
              <a:lnSpc>
                <a:spcPct val="100000"/>
              </a:lnSpc>
              <a:spcBef>
                <a:spcPts val="0"/>
              </a:spcBef>
              <a:spcAft>
                <a:spcPts val="0"/>
              </a:spcAft>
              <a:buClrTx/>
              <a:buSzTx/>
              <a:buFontTx/>
              <a:buNone/>
              <a:tabLst/>
            </a:pPr>
            <a:endParaRPr lang="en-GB" sz="4000" dirty="0"/>
          </a:p>
          <a:p>
            <a:pPr marL="0" marR="0" indent="0" algn="l" defTabSz="2438338" rtl="0" fontAlgn="auto" latinLnBrk="0" hangingPunct="0">
              <a:lnSpc>
                <a:spcPct val="100000"/>
              </a:lnSpc>
              <a:spcBef>
                <a:spcPts val="0"/>
              </a:spcBef>
              <a:spcAft>
                <a:spcPts val="0"/>
              </a:spcAft>
              <a:buClrTx/>
              <a:buSzTx/>
              <a:buFontTx/>
              <a:buNone/>
              <a:tabLst/>
            </a:pPr>
            <a:r>
              <a:rPr lang="en-GB" sz="4000" dirty="0"/>
              <a:t>Aetiology: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Multifactorial – endocrine, GI and psychological factors. Happens more in </a:t>
            </a:r>
            <a:r>
              <a:rPr lang="en-GB" sz="4000" dirty="0">
                <a:solidFill>
                  <a:srgbClr val="FF0000"/>
                </a:solidFill>
              </a:rPr>
              <a:t>multiple pregnancy </a:t>
            </a:r>
            <a:r>
              <a:rPr lang="en-GB" sz="4000" dirty="0"/>
              <a:t>and </a:t>
            </a:r>
            <a:r>
              <a:rPr lang="en-GB" sz="4000" dirty="0">
                <a:solidFill>
                  <a:srgbClr val="FF0000"/>
                </a:solidFill>
              </a:rPr>
              <a:t>hydatidiform mole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Presentation: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Inability to keep food and fluids down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Weight loss +/- nutritional deficiency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Dehydration, tachycardia, hypovolaemia</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Postural hypotension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Electrolyte imbalance (K+, Na+)</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Mallory-Weiss tear</a:t>
            </a:r>
          </a:p>
        </p:txBody>
      </p:sp>
    </p:spTree>
    <p:extLst>
      <p:ext uri="{BB962C8B-B14F-4D97-AF65-F5344CB8AC3E}">
        <p14:creationId xmlns:p14="http://schemas.microsoft.com/office/powerpoint/2010/main" val="217832416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Hyperemesis Gravidarum</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07571" y="2161560"/>
            <a:ext cx="22925315" cy="111825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4000" dirty="0"/>
              <a:t>Tests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Urine dip – ketones and UTI</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U&amp;E – to check for </a:t>
            </a:r>
            <a:r>
              <a:rPr lang="en-GB" sz="4000" dirty="0">
                <a:solidFill>
                  <a:srgbClr val="FF0000"/>
                </a:solidFill>
              </a:rPr>
              <a:t>electrolyte imbalance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USS - to diagnose </a:t>
            </a:r>
            <a:r>
              <a:rPr lang="en-GB" sz="4000" dirty="0">
                <a:solidFill>
                  <a:srgbClr val="FF0000"/>
                </a:solidFill>
              </a:rPr>
              <a:t>multiple pregnancy or molar pregnancy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Management</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Mild to moderate (i.e. not leading to dehydration)</a:t>
            </a:r>
          </a:p>
          <a:p>
            <a:pPr marL="571500" lvl="1" indent="-571500" algn="l">
              <a:buFont typeface="Wingdings" pitchFamily="2" charset="2"/>
              <a:buChar char="Ø"/>
            </a:pPr>
            <a:r>
              <a:rPr lang="en-GB" sz="4000" dirty="0"/>
              <a:t>Reassurance and advice – dry carbohydrates, avoid fatty foods, ginger root, avoid large volume drinks (e.g. milk, fizzy drinks), raise head of bed to avoid reflux</a:t>
            </a:r>
          </a:p>
          <a:p>
            <a:pPr marL="571500" lvl="1" indent="-571500" algn="l">
              <a:buFont typeface="Arial" panose="020B0604020202020204" pitchFamily="34" charset="0"/>
              <a:buChar char="•"/>
            </a:pPr>
            <a:r>
              <a:rPr lang="en-GB" sz="4000" dirty="0"/>
              <a:t>Moderate to severe – with dehydration</a:t>
            </a:r>
          </a:p>
          <a:p>
            <a:pPr marL="571500" lvl="1" indent="-571500" algn="l">
              <a:buFont typeface="Wingdings" pitchFamily="2" charset="2"/>
              <a:buChar char="Ø"/>
            </a:pPr>
            <a:r>
              <a:rPr lang="en-GB" sz="4000" dirty="0"/>
              <a:t>Admit to hospital</a:t>
            </a:r>
          </a:p>
          <a:p>
            <a:pPr marL="571500" lvl="1" indent="-571500" algn="l">
              <a:buFont typeface="Wingdings" pitchFamily="2" charset="2"/>
              <a:buChar char="Ø"/>
            </a:pPr>
            <a:r>
              <a:rPr lang="en-GB" sz="4000" dirty="0"/>
              <a:t>IV fluids – </a:t>
            </a:r>
            <a:r>
              <a:rPr lang="en-GB" sz="4000" dirty="0">
                <a:solidFill>
                  <a:srgbClr val="FF0000"/>
                </a:solidFill>
              </a:rPr>
              <a:t>avoid glucose!</a:t>
            </a:r>
          </a:p>
          <a:p>
            <a:pPr marL="571500" lvl="1" indent="-571500" algn="l">
              <a:buFont typeface="Wingdings" pitchFamily="2" charset="2"/>
              <a:buChar char="Ø"/>
            </a:pPr>
            <a:r>
              <a:rPr lang="en-GB" sz="4000" dirty="0"/>
              <a:t>Daily U&amp;E</a:t>
            </a:r>
          </a:p>
          <a:p>
            <a:pPr marL="571500" lvl="1" indent="-571500" algn="l">
              <a:buFont typeface="Wingdings" pitchFamily="2" charset="2"/>
              <a:buChar char="Ø"/>
            </a:pPr>
            <a:r>
              <a:rPr lang="en-GB" sz="4000" dirty="0"/>
              <a:t>Anti-emetics</a:t>
            </a:r>
          </a:p>
          <a:p>
            <a:pPr marL="571500" lvl="1" indent="-571500" algn="l">
              <a:buFont typeface="Wingdings" pitchFamily="2" charset="2"/>
              <a:buChar char="Ø"/>
            </a:pPr>
            <a:r>
              <a:rPr lang="en-GB" sz="4000" dirty="0"/>
              <a:t>If still vomiting, can give steroids</a:t>
            </a:r>
          </a:p>
          <a:p>
            <a:pPr marL="571500" lvl="1" indent="-571500" algn="l">
              <a:buFont typeface="Wingdings" pitchFamily="2" charset="2"/>
              <a:buChar char="Ø"/>
            </a:pPr>
            <a:r>
              <a:rPr lang="en-GB" sz="4000" dirty="0"/>
              <a:t>High dose folic acid and thiamine – to prevent </a:t>
            </a:r>
            <a:r>
              <a:rPr lang="en-GB" sz="4000" dirty="0">
                <a:solidFill>
                  <a:srgbClr val="FF0000"/>
                </a:solidFill>
              </a:rPr>
              <a:t>Wernicke’s encephalopathy</a:t>
            </a:r>
          </a:p>
          <a:p>
            <a:pPr marL="571500" lvl="1" indent="-571500" algn="l">
              <a:buFont typeface="Wingdings" pitchFamily="2" charset="2"/>
              <a:buChar char="Ø"/>
            </a:pPr>
            <a:r>
              <a:rPr lang="en-GB" sz="4000" dirty="0"/>
              <a:t>VTE prophylaxis</a:t>
            </a:r>
          </a:p>
          <a:p>
            <a:pPr marR="0" algn="l" defTabSz="2438338" rtl="0" fontAlgn="auto" latinLnBrk="0" hangingPunct="0">
              <a:lnSpc>
                <a:spcPct val="100000"/>
              </a:lnSpc>
              <a:spcBef>
                <a:spcPts val="0"/>
              </a:spcBef>
              <a:spcAft>
                <a:spcPts val="0"/>
              </a:spcAft>
              <a:buClrTx/>
              <a:buSzTx/>
              <a:tabLst/>
            </a:pPr>
            <a:endParaRPr lang="en-GB" sz="4000" dirty="0"/>
          </a:p>
        </p:txBody>
      </p:sp>
    </p:spTree>
    <p:extLst>
      <p:ext uri="{BB962C8B-B14F-4D97-AF65-F5344CB8AC3E}">
        <p14:creationId xmlns:p14="http://schemas.microsoft.com/office/powerpoint/2010/main" val="208062181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taract">
            <a:extLst>
              <a:ext uri="{FF2B5EF4-FFF2-40B4-BE49-F238E27FC236}">
                <a16:creationId xmlns:a16="http://schemas.microsoft.com/office/drawing/2014/main" id="{55825FB7-A277-439C-B890-9C21D69C5760}"/>
              </a:ext>
            </a:extLst>
          </p:cNvPr>
          <p:cNvSpPr/>
          <p:nvPr/>
        </p:nvSpPr>
        <p:spPr>
          <a:xfrm>
            <a:off x="2735308"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1</a:t>
            </a:r>
            <a:endParaRPr sz="4400" dirty="0">
              <a:solidFill>
                <a:schemeClr val="bg1"/>
              </a:solidFill>
              <a:latin typeface="Nunito ExtraBold" panose="00000900000000000000" pitchFamily="2" charset="0"/>
            </a:endParaRPr>
          </a:p>
        </p:txBody>
      </p:sp>
      <p:sp>
        <p:nvSpPr>
          <p:cNvPr id="3" name="Cataract">
            <a:extLst>
              <a:ext uri="{FF2B5EF4-FFF2-40B4-BE49-F238E27FC236}">
                <a16:creationId xmlns:a16="http://schemas.microsoft.com/office/drawing/2014/main" id="{2CF89420-BCE1-4A3B-9840-F3E285AFAEE2}"/>
              </a:ext>
            </a:extLst>
          </p:cNvPr>
          <p:cNvSpPr/>
          <p:nvPr/>
        </p:nvSpPr>
        <p:spPr>
          <a:xfrm>
            <a:off x="9524364" y="5838939"/>
            <a:ext cx="5335271" cy="2038122"/>
          </a:xfrm>
          <a:prstGeom prst="roundRect">
            <a:avLst>
              <a:gd name="adj" fmla="val 15000"/>
            </a:avLst>
          </a:prstGeom>
          <a:solidFill>
            <a:srgbClr val="299FD3"/>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Antenatal Care</a:t>
            </a:r>
            <a:endParaRPr sz="4400" dirty="0">
              <a:solidFill>
                <a:schemeClr val="bg1"/>
              </a:solidFill>
              <a:latin typeface="Nunito ExtraBold" panose="00000900000000000000" pitchFamily="2" charset="0"/>
            </a:endParaRPr>
          </a:p>
        </p:txBody>
      </p:sp>
      <p:sp>
        <p:nvSpPr>
          <p:cNvPr id="4" name="Cataract">
            <a:extLst>
              <a:ext uri="{FF2B5EF4-FFF2-40B4-BE49-F238E27FC236}">
                <a16:creationId xmlns:a16="http://schemas.microsoft.com/office/drawing/2014/main" id="{20F75965-584E-4D50-8E83-E4F4A603F004}"/>
              </a:ext>
            </a:extLst>
          </p:cNvPr>
          <p:cNvSpPr/>
          <p:nvPr/>
        </p:nvSpPr>
        <p:spPr>
          <a:xfrm>
            <a:off x="16313421"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3</a:t>
            </a:r>
            <a:endParaRPr sz="4400" dirty="0">
              <a:solidFill>
                <a:schemeClr val="bg1"/>
              </a:solidFill>
              <a:latin typeface="Nunito ExtraBold" panose="00000900000000000000" pitchFamily="2" charset="0"/>
            </a:endParaRPr>
          </a:p>
        </p:txBody>
      </p:sp>
    </p:spTree>
    <p:extLst>
      <p:ext uri="{BB962C8B-B14F-4D97-AF65-F5344CB8AC3E}">
        <p14:creationId xmlns:p14="http://schemas.microsoft.com/office/powerpoint/2010/main" val="191106068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36-year-old woman (G1, P0) attends her routine 25 week antenatal check up. On checking her blood pressure, it is found to be 140/90mmHg. She has no past medical history. Her 20 week anomaly scan showed a normal pregnancy. Her urine dipstick test showed ++ for proteins. She is otherwise well.</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definitive treatment for this condition?</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Aspirin</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Delivery at 37 weeks gestation </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Immediate delivery</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Labetalol</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Nifedipine</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346354210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36-year-old woman (G1, P0) attends her routine 25 week antenatal check up. On checking her blood pressure, it is found to be </a:t>
            </a:r>
            <a:r>
              <a:rPr lang="en-GB" sz="3200" spc="0" dirty="0">
                <a:solidFill>
                  <a:srgbClr val="FF0000"/>
                </a:solidFill>
                <a:latin typeface="+mn-lt"/>
              </a:rPr>
              <a:t>140/90mmHg</a:t>
            </a:r>
            <a:r>
              <a:rPr lang="en-GB" sz="3200" spc="0" dirty="0">
                <a:solidFill>
                  <a:schemeClr val="bg1"/>
                </a:solidFill>
                <a:latin typeface="+mn-lt"/>
              </a:rPr>
              <a:t>. She has no past medical history. Her 20 week anomaly scan showed a normal pregnancy. Her urine dipstick test showed </a:t>
            </a:r>
            <a:r>
              <a:rPr lang="en-GB" sz="3200" spc="0" dirty="0">
                <a:solidFill>
                  <a:srgbClr val="FF0000"/>
                </a:solidFill>
                <a:latin typeface="+mn-lt"/>
              </a:rPr>
              <a:t>++ for proteins</a:t>
            </a:r>
            <a:r>
              <a:rPr lang="en-GB" sz="3200" spc="0" dirty="0">
                <a:solidFill>
                  <a:schemeClr val="bg1"/>
                </a:solidFill>
                <a:latin typeface="+mn-lt"/>
              </a:rPr>
              <a:t>. She is </a:t>
            </a:r>
            <a:r>
              <a:rPr lang="en-GB" sz="3200" spc="0" dirty="0">
                <a:solidFill>
                  <a:srgbClr val="FF0000"/>
                </a:solidFill>
                <a:latin typeface="+mn-lt"/>
              </a:rPr>
              <a:t>otherwise well</a:t>
            </a:r>
            <a:r>
              <a:rPr lang="en-GB" sz="3200" spc="0" dirty="0">
                <a:solidFill>
                  <a:schemeClr val="bg1"/>
                </a:solidFill>
                <a:latin typeface="+mn-lt"/>
              </a:rPr>
              <a:t>.</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a:t>
            </a:r>
            <a:r>
              <a:rPr lang="en-GB" sz="3200" spc="0" dirty="0">
                <a:solidFill>
                  <a:srgbClr val="FF0000"/>
                </a:solidFill>
                <a:latin typeface="+mn-lt"/>
              </a:rPr>
              <a:t>definitive treatment</a:t>
            </a:r>
            <a:r>
              <a:rPr lang="en-GB" sz="3200" spc="0" dirty="0">
                <a:solidFill>
                  <a:schemeClr val="bg1"/>
                </a:solidFill>
                <a:latin typeface="+mn-lt"/>
              </a:rPr>
              <a:t> for this condition?</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A. Aspirin</a:t>
              </a:r>
              <a:endParaRPr lang="en-GB" sz="15200" spc="0" dirty="0">
                <a:solidFill>
                  <a:schemeClr val="accent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Delivery at 37-38 weeks gestation </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Immediate delivery</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Labetalol</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Nifedipine</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162603023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Pre-Eclampsia</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4" name="TextBox 3">
            <a:extLst>
              <a:ext uri="{FF2B5EF4-FFF2-40B4-BE49-F238E27FC236}">
                <a16:creationId xmlns:a16="http://schemas.microsoft.com/office/drawing/2014/main" id="{AB141A61-9B26-4643-8097-96F2B51D9C39}"/>
              </a:ext>
            </a:extLst>
          </p:cNvPr>
          <p:cNvSpPr txBox="1"/>
          <p:nvPr/>
        </p:nvSpPr>
        <p:spPr>
          <a:xfrm>
            <a:off x="751114" y="2731015"/>
            <a:ext cx="22231350" cy="61965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3600" dirty="0"/>
              <a:t>Multi-system disorder originating from the </a:t>
            </a:r>
            <a:r>
              <a:rPr lang="en-GB" sz="3600" dirty="0">
                <a:solidFill>
                  <a:srgbClr val="FF0000"/>
                </a:solidFill>
              </a:rPr>
              <a:t>placenta</a:t>
            </a:r>
            <a:r>
              <a:rPr lang="en-GB" sz="3600" dirty="0"/>
              <a:t> – caused by disruptions in the </a:t>
            </a:r>
            <a:r>
              <a:rPr lang="en-GB" sz="3600" dirty="0">
                <a:solidFill>
                  <a:srgbClr val="FF0000"/>
                </a:solidFill>
              </a:rPr>
              <a:t>development of placental blood supply.</a:t>
            </a:r>
          </a:p>
          <a:p>
            <a:pPr marL="0" marR="0" indent="0" algn="l" defTabSz="2438338" rtl="0" fontAlgn="auto" latinLnBrk="0" hangingPunct="0">
              <a:lnSpc>
                <a:spcPct val="100000"/>
              </a:lnSpc>
              <a:spcBef>
                <a:spcPts val="0"/>
              </a:spcBef>
              <a:spcAft>
                <a:spcPts val="0"/>
              </a:spcAft>
              <a:buClrTx/>
              <a:buSzTx/>
              <a:buFontTx/>
              <a:buNone/>
              <a:tabLst/>
            </a:pPr>
            <a:endParaRPr lang="en-GB" sz="3600" dirty="0"/>
          </a:p>
          <a:p>
            <a:pPr marL="0" marR="0" indent="0" algn="l" defTabSz="2438338" rtl="0" fontAlgn="auto" latinLnBrk="0" hangingPunct="0">
              <a:lnSpc>
                <a:spcPct val="100000"/>
              </a:lnSpc>
              <a:spcBef>
                <a:spcPts val="0"/>
              </a:spcBef>
              <a:spcAft>
                <a:spcPts val="0"/>
              </a:spcAft>
              <a:buClrTx/>
              <a:buSzTx/>
              <a:buFontTx/>
              <a:buNone/>
              <a:tabLst/>
            </a:pPr>
            <a:r>
              <a:rPr lang="en-GB" sz="3600" dirty="0"/>
              <a:t>Develops after </a:t>
            </a:r>
            <a:r>
              <a:rPr lang="en-GB" sz="3600" dirty="0">
                <a:solidFill>
                  <a:srgbClr val="FF0000"/>
                </a:solidFill>
              </a:rPr>
              <a:t>20 weeks </a:t>
            </a:r>
            <a:r>
              <a:rPr lang="en-GB" sz="3600" dirty="0"/>
              <a:t>gestation.</a:t>
            </a:r>
          </a:p>
          <a:p>
            <a:pPr marL="0" marR="0" indent="0" algn="l" defTabSz="2438338" rtl="0" fontAlgn="auto" latinLnBrk="0" hangingPunct="0">
              <a:lnSpc>
                <a:spcPct val="100000"/>
              </a:lnSpc>
              <a:spcBef>
                <a:spcPts val="0"/>
              </a:spcBef>
              <a:spcAft>
                <a:spcPts val="0"/>
              </a:spcAft>
              <a:buClrTx/>
              <a:buSzTx/>
              <a:buFontTx/>
              <a:buNone/>
              <a:tabLst/>
            </a:pPr>
            <a:endParaRPr kumimoji="0" lang="en-GB" sz="3600" b="0" i="0" u="none" strike="noStrike" cap="none" spc="0" normalizeH="0" baseline="0" dirty="0">
              <a:ln>
                <a:noFill/>
              </a:ln>
              <a:solidFill>
                <a:srgbClr val="5E5E5E"/>
              </a:solidFill>
              <a:effectLst/>
              <a:uFillTx/>
              <a:latin typeface="+mn-lt"/>
              <a:ea typeface="+mn-ea"/>
              <a:cs typeface="+mn-cs"/>
              <a:sym typeface="Helvetica Neue"/>
            </a:endParaRPr>
          </a:p>
          <a:p>
            <a:pPr marL="0" marR="0" indent="0" algn="l" defTabSz="2438338" rtl="0" fontAlgn="auto" latinLnBrk="0" hangingPunct="0">
              <a:lnSpc>
                <a:spcPct val="100000"/>
              </a:lnSpc>
              <a:spcBef>
                <a:spcPts val="0"/>
              </a:spcBef>
              <a:spcAft>
                <a:spcPts val="0"/>
              </a:spcAft>
              <a:buClrTx/>
              <a:buSzTx/>
              <a:buFontTx/>
              <a:buNone/>
              <a:tabLst/>
            </a:pPr>
            <a:r>
              <a:rPr lang="en-GB" sz="3600" dirty="0"/>
              <a:t>Characteristics: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t>Proteinuria</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rgbClr val="5E5E5E"/>
                </a:solidFill>
                <a:effectLst/>
                <a:uFillTx/>
                <a:latin typeface="+mn-lt"/>
                <a:ea typeface="+mn-ea"/>
                <a:cs typeface="+mn-cs"/>
                <a:sym typeface="Helvetica Neue"/>
              </a:rPr>
              <a:t>Hypertension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lang="en-GB" sz="3600" dirty="0"/>
          </a:p>
          <a:p>
            <a:pPr marR="0" algn="l" defTabSz="2438338" rtl="0" fontAlgn="auto" latinLnBrk="0" hangingPunct="0">
              <a:lnSpc>
                <a:spcPct val="100000"/>
              </a:lnSpc>
              <a:spcBef>
                <a:spcPts val="0"/>
              </a:spcBef>
              <a:spcAft>
                <a:spcPts val="0"/>
              </a:spcAft>
              <a:buClrTx/>
              <a:buSzTx/>
              <a:tabLst/>
            </a:pPr>
            <a:r>
              <a:rPr kumimoji="0" lang="en-GB" sz="3600" b="0" i="0" u="none" strike="noStrike" cap="none" spc="0" normalizeH="0" baseline="0" dirty="0">
                <a:ln>
                  <a:noFill/>
                </a:ln>
                <a:solidFill>
                  <a:srgbClr val="5E5E5E"/>
                </a:solidFill>
                <a:effectLst/>
                <a:uFillTx/>
                <a:latin typeface="+mn-lt"/>
                <a:ea typeface="+mn-ea"/>
                <a:cs typeface="+mn-cs"/>
                <a:sym typeface="Helvetica Neue"/>
              </a:rPr>
              <a:t>Risk Factors</a:t>
            </a:r>
          </a:p>
          <a:p>
            <a:pPr marR="0" algn="l" defTabSz="2438338" rtl="0" fontAlgn="auto" latinLnBrk="0" hangingPunct="0">
              <a:lnSpc>
                <a:spcPct val="100000"/>
              </a:lnSpc>
              <a:spcBef>
                <a:spcPts val="0"/>
              </a:spcBef>
              <a:spcAft>
                <a:spcPts val="0"/>
              </a:spcAft>
              <a:buClrTx/>
              <a:buSzTx/>
              <a:tabLst/>
            </a:pPr>
            <a:endParaRPr kumimoji="0" lang="en-GB" sz="3600" b="0" i="0" u="none" strike="noStrike" cap="none" spc="0" normalizeH="0" baseline="0" dirty="0">
              <a:ln>
                <a:noFill/>
              </a:ln>
              <a:solidFill>
                <a:srgbClr val="5E5E5E"/>
              </a:solidFill>
              <a:effectLst/>
              <a:uFillTx/>
              <a:latin typeface="+mn-lt"/>
              <a:ea typeface="+mn-ea"/>
              <a:cs typeface="+mn-cs"/>
              <a:sym typeface="Helvetica Neue"/>
            </a:endParaRPr>
          </a:p>
        </p:txBody>
      </p:sp>
      <p:graphicFrame>
        <p:nvGraphicFramePr>
          <p:cNvPr id="5" name="Table 5">
            <a:extLst>
              <a:ext uri="{FF2B5EF4-FFF2-40B4-BE49-F238E27FC236}">
                <a16:creationId xmlns:a16="http://schemas.microsoft.com/office/drawing/2014/main" id="{7346671B-6C32-2248-9955-410562A06C23}"/>
              </a:ext>
            </a:extLst>
          </p:cNvPr>
          <p:cNvGraphicFramePr>
            <a:graphicFrameLocks noGrp="1"/>
          </p:cNvGraphicFramePr>
          <p:nvPr>
            <p:extLst>
              <p:ext uri="{D42A27DB-BD31-4B8C-83A1-F6EECF244321}">
                <p14:modId xmlns:p14="http://schemas.microsoft.com/office/powerpoint/2010/main" val="2597541631"/>
              </p:ext>
            </p:extLst>
          </p:nvPr>
        </p:nvGraphicFramePr>
        <p:xfrm>
          <a:off x="1663700" y="8602464"/>
          <a:ext cx="17767300" cy="4531895"/>
        </p:xfrm>
        <a:graphic>
          <a:graphicData uri="http://schemas.openxmlformats.org/drawingml/2006/table">
            <a:tbl>
              <a:tblPr firstRow="1" bandRow="1">
                <a:tableStyleId>{17292A2E-F333-43FB-9621-5CBBE7FDCDCB}</a:tableStyleId>
              </a:tblPr>
              <a:tblGrid>
                <a:gridCol w="8883650">
                  <a:extLst>
                    <a:ext uri="{9D8B030D-6E8A-4147-A177-3AD203B41FA5}">
                      <a16:colId xmlns:a16="http://schemas.microsoft.com/office/drawing/2014/main" val="2907428723"/>
                    </a:ext>
                  </a:extLst>
                </a:gridCol>
                <a:gridCol w="8883650">
                  <a:extLst>
                    <a:ext uri="{9D8B030D-6E8A-4147-A177-3AD203B41FA5}">
                      <a16:colId xmlns:a16="http://schemas.microsoft.com/office/drawing/2014/main" val="2030377219"/>
                    </a:ext>
                  </a:extLst>
                </a:gridCol>
              </a:tblGrid>
              <a:tr h="705391">
                <a:tc>
                  <a:txBody>
                    <a:bodyPr/>
                    <a:lstStyle/>
                    <a:p>
                      <a:r>
                        <a:rPr lang="en-GB" sz="2400" dirty="0"/>
                        <a:t>Moderate risk</a:t>
                      </a:r>
                    </a:p>
                  </a:txBody>
                  <a:tcPr/>
                </a:tc>
                <a:tc>
                  <a:txBody>
                    <a:bodyPr/>
                    <a:lstStyle/>
                    <a:p>
                      <a:r>
                        <a:rPr lang="en-GB" sz="2400" dirty="0"/>
                        <a:t>High risk</a:t>
                      </a:r>
                    </a:p>
                  </a:txBody>
                  <a:tcPr/>
                </a:tc>
                <a:extLst>
                  <a:ext uri="{0D108BD9-81ED-4DB2-BD59-A6C34878D82A}">
                    <a16:rowId xmlns:a16="http://schemas.microsoft.com/office/drawing/2014/main" val="3661824156"/>
                  </a:ext>
                </a:extLst>
              </a:tr>
              <a:tr h="3826504">
                <a:tc>
                  <a:txBody>
                    <a:bodyPr/>
                    <a:lstStyle/>
                    <a:p>
                      <a:pPr marL="285750" indent="-285750" algn="l">
                        <a:buFont typeface="Arial" panose="020B0604020202020204" pitchFamily="34" charset="0"/>
                        <a:buChar char="•"/>
                      </a:pPr>
                      <a:r>
                        <a:rPr lang="en-GB" sz="2400" dirty="0"/>
                        <a:t>1</a:t>
                      </a:r>
                      <a:r>
                        <a:rPr lang="en-GB" sz="2400" baseline="30000" dirty="0"/>
                        <a:t>st</a:t>
                      </a:r>
                      <a:r>
                        <a:rPr lang="en-GB" sz="2400" dirty="0"/>
                        <a:t> pregnancy</a:t>
                      </a:r>
                    </a:p>
                    <a:p>
                      <a:pPr marL="285750" indent="-285750" algn="l">
                        <a:buFont typeface="Arial" panose="020B0604020202020204" pitchFamily="34" charset="0"/>
                        <a:buChar char="•"/>
                      </a:pPr>
                      <a:r>
                        <a:rPr lang="en-GB" sz="2400" dirty="0"/>
                        <a:t>≥40 years old</a:t>
                      </a:r>
                    </a:p>
                    <a:p>
                      <a:pPr marL="285750" indent="-285750" algn="l">
                        <a:buFont typeface="Arial" panose="020B0604020202020204" pitchFamily="34" charset="0"/>
                        <a:buChar char="•"/>
                      </a:pPr>
                      <a:r>
                        <a:rPr lang="en-GB" sz="2400" dirty="0"/>
                        <a:t>Pregnancy interval of more than 10 years</a:t>
                      </a:r>
                    </a:p>
                    <a:p>
                      <a:pPr marL="285750" indent="-285750" algn="l">
                        <a:buFont typeface="Arial" panose="020B0604020202020204" pitchFamily="34" charset="0"/>
                        <a:buChar char="•"/>
                      </a:pPr>
                      <a:r>
                        <a:rPr lang="en-GB" sz="2400" dirty="0"/>
                        <a:t>BMI ≥30</a:t>
                      </a:r>
                    </a:p>
                    <a:p>
                      <a:pPr marL="285750" indent="-285750" algn="l">
                        <a:buFont typeface="Arial" panose="020B0604020202020204" pitchFamily="34" charset="0"/>
                        <a:buChar char="•"/>
                      </a:pPr>
                      <a:r>
                        <a:rPr lang="en-GB" sz="2400" dirty="0"/>
                        <a:t>FH pre-eclampsia</a:t>
                      </a:r>
                    </a:p>
                    <a:p>
                      <a:pPr marL="285750" indent="-285750" algn="l">
                        <a:buFont typeface="Arial" panose="020B0604020202020204" pitchFamily="34" charset="0"/>
                        <a:buChar char="•"/>
                      </a:pPr>
                      <a:r>
                        <a:rPr lang="en-GB" sz="2400" dirty="0"/>
                        <a:t>Multiple pregnancy</a:t>
                      </a:r>
                    </a:p>
                    <a:p>
                      <a:pPr marL="285750" indent="-285750" algn="l">
                        <a:buFont typeface="Arial" panose="020B0604020202020204" pitchFamily="34" charset="0"/>
                        <a:buChar char="•"/>
                      </a:pPr>
                      <a:r>
                        <a:rPr lang="en-GB" sz="2400" dirty="0"/>
                        <a:t>Uterine artery notching</a:t>
                      </a:r>
                    </a:p>
                  </a:txBody>
                  <a:tcPr/>
                </a:tc>
                <a:tc>
                  <a:txBody>
                    <a:bodyPr/>
                    <a:lstStyle/>
                    <a:p>
                      <a:pPr marL="342900" indent="-342900" algn="l">
                        <a:buFont typeface="Arial" panose="020B0604020202020204" pitchFamily="34" charset="0"/>
                        <a:buChar char="•"/>
                      </a:pPr>
                      <a:r>
                        <a:rPr lang="en-GB" sz="2400" dirty="0"/>
                        <a:t>Previous severe or early-onset pre-eclampsia</a:t>
                      </a:r>
                    </a:p>
                    <a:p>
                      <a:pPr marL="342900" indent="-342900" algn="l">
                        <a:buFont typeface="Arial" panose="020B0604020202020204" pitchFamily="34" charset="0"/>
                        <a:buChar char="•"/>
                      </a:pPr>
                      <a:r>
                        <a:rPr lang="en-GB" sz="2400" dirty="0"/>
                        <a:t>Chronic hypertension or hypertension in previous pregnancy</a:t>
                      </a:r>
                    </a:p>
                    <a:p>
                      <a:pPr marL="342900" indent="-342900" algn="l">
                        <a:buFont typeface="Arial" panose="020B0604020202020204" pitchFamily="34" charset="0"/>
                        <a:buChar char="•"/>
                      </a:pPr>
                      <a:r>
                        <a:rPr lang="en-GB" sz="2400" dirty="0"/>
                        <a:t>CKD</a:t>
                      </a:r>
                    </a:p>
                    <a:p>
                      <a:pPr marL="342900" indent="-342900" algn="l">
                        <a:buFont typeface="Arial" panose="020B0604020202020204" pitchFamily="34" charset="0"/>
                        <a:buChar char="•"/>
                      </a:pPr>
                      <a:r>
                        <a:rPr lang="en-GB" sz="2400" dirty="0"/>
                        <a:t>DM</a:t>
                      </a:r>
                    </a:p>
                    <a:p>
                      <a:pPr marL="342900" indent="-342900" algn="l">
                        <a:buFont typeface="Arial" panose="020B0604020202020204" pitchFamily="34" charset="0"/>
                        <a:buChar char="•"/>
                      </a:pPr>
                      <a:r>
                        <a:rPr lang="en-GB" sz="2400" dirty="0"/>
                        <a:t>Autoimmune disease (SLE, Antiphospholipid syndrome, thrombophilia)</a:t>
                      </a:r>
                    </a:p>
                  </a:txBody>
                  <a:tcPr/>
                </a:tc>
                <a:extLst>
                  <a:ext uri="{0D108BD9-81ED-4DB2-BD59-A6C34878D82A}">
                    <a16:rowId xmlns:a16="http://schemas.microsoft.com/office/drawing/2014/main" val="172652576"/>
                  </a:ext>
                </a:extLst>
              </a:tr>
            </a:tbl>
          </a:graphicData>
        </a:graphic>
      </p:graphicFrame>
    </p:spTree>
    <p:extLst>
      <p:ext uri="{BB962C8B-B14F-4D97-AF65-F5344CB8AC3E}">
        <p14:creationId xmlns:p14="http://schemas.microsoft.com/office/powerpoint/2010/main" val="242835448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Pre-Eclampsia</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07571" y="3084895"/>
            <a:ext cx="22925315" cy="93358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2438338" rtl="0" fontAlgn="auto" latinLnBrk="0" hangingPunct="0">
              <a:lnSpc>
                <a:spcPct val="100000"/>
              </a:lnSpc>
              <a:spcBef>
                <a:spcPts val="0"/>
              </a:spcBef>
              <a:spcAft>
                <a:spcPts val="0"/>
              </a:spcAft>
              <a:buClrTx/>
              <a:buSzTx/>
              <a:tabLst/>
            </a:pPr>
            <a:r>
              <a:rPr lang="en-GB" sz="4000" dirty="0"/>
              <a:t>Symptoms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None!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Headache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Flashing lights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Epigastric or RUQ pain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N&amp;V</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Swelling of the face, fingers and lower limbs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Investigations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Albumin/Creatinine Ratio (&gt;30mg/mmol)</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Raised serum uric acid</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Thrombocytopenia</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Raised LDH (if haemolysis present)</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Abnormal LFTs</a:t>
            </a:r>
          </a:p>
          <a:p>
            <a:pPr marR="0" algn="l" defTabSz="2438338" rtl="0" fontAlgn="auto" latinLnBrk="0" hangingPunct="0">
              <a:lnSpc>
                <a:spcPct val="100000"/>
              </a:lnSpc>
              <a:spcBef>
                <a:spcPts val="0"/>
              </a:spcBef>
              <a:spcAft>
                <a:spcPts val="0"/>
              </a:spcAft>
              <a:buClrTx/>
              <a:buSzTx/>
              <a:tabLst/>
            </a:pPr>
            <a:endParaRPr lang="en-GB" sz="4000" dirty="0"/>
          </a:p>
        </p:txBody>
      </p:sp>
    </p:spTree>
    <p:extLst>
      <p:ext uri="{BB962C8B-B14F-4D97-AF65-F5344CB8AC3E}">
        <p14:creationId xmlns:p14="http://schemas.microsoft.com/office/powerpoint/2010/main" val="372241487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rea e.g. Surgical specialties">
            <a:extLst>
              <a:ext uri="{FF2B5EF4-FFF2-40B4-BE49-F238E27FC236}">
                <a16:creationId xmlns:a16="http://schemas.microsoft.com/office/drawing/2014/main" id="{895EDC94-FF5A-4A5B-AD7C-77C31AFB9606}"/>
              </a:ext>
            </a:extLst>
          </p:cNvPr>
          <p:cNvSpPr txBox="1">
            <a:spLocks/>
          </p:cNvSpPr>
          <p:nvPr/>
        </p:nvSpPr>
        <p:spPr>
          <a:xfrm>
            <a:off x="1206497" y="180673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rgbClr val="0A2835"/>
                </a:solidFill>
                <a:latin typeface="Nunito Black" panose="00000A00000000000000" pitchFamily="2" charset="0"/>
              </a:rPr>
              <a:t>Overview</a:t>
            </a:r>
          </a:p>
        </p:txBody>
      </p:sp>
      <p:graphicFrame>
        <p:nvGraphicFramePr>
          <p:cNvPr id="4" name="Diagram 3">
            <a:extLst>
              <a:ext uri="{FF2B5EF4-FFF2-40B4-BE49-F238E27FC236}">
                <a16:creationId xmlns:a16="http://schemas.microsoft.com/office/drawing/2014/main" id="{71C3AE54-FD33-4742-B119-3B925035912E}"/>
              </a:ext>
            </a:extLst>
          </p:cNvPr>
          <p:cNvGraphicFramePr/>
          <p:nvPr>
            <p:extLst>
              <p:ext uri="{D42A27DB-BD31-4B8C-83A1-F6EECF244321}">
                <p14:modId xmlns:p14="http://schemas.microsoft.com/office/powerpoint/2010/main" val="2040268925"/>
              </p:ext>
            </p:extLst>
          </p:nvPr>
        </p:nvGraphicFramePr>
        <p:xfrm>
          <a:off x="2590800" y="4650542"/>
          <a:ext cx="19202400" cy="6505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1723474"/>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Pre-Eclampsia</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graphicFrame>
        <p:nvGraphicFramePr>
          <p:cNvPr id="4" name="Diagram 3">
            <a:extLst>
              <a:ext uri="{FF2B5EF4-FFF2-40B4-BE49-F238E27FC236}">
                <a16:creationId xmlns:a16="http://schemas.microsoft.com/office/drawing/2014/main" id="{9034651D-3BB2-E440-8FEF-1AE854020219}"/>
              </a:ext>
            </a:extLst>
          </p:cNvPr>
          <p:cNvGraphicFramePr/>
          <p:nvPr>
            <p:extLst>
              <p:ext uri="{D42A27DB-BD31-4B8C-83A1-F6EECF244321}">
                <p14:modId xmlns:p14="http://schemas.microsoft.com/office/powerpoint/2010/main" val="1212757817"/>
              </p:ext>
            </p:extLst>
          </p:nvPr>
        </p:nvGraphicFramePr>
        <p:xfrm>
          <a:off x="729342" y="1417320"/>
          <a:ext cx="22925315" cy="13398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21360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HELLP and Eclampsia</a:t>
            </a:r>
          </a:p>
        </p:txBody>
      </p:sp>
      <p:graphicFrame>
        <p:nvGraphicFramePr>
          <p:cNvPr id="5" name="Diagram 4">
            <a:extLst>
              <a:ext uri="{FF2B5EF4-FFF2-40B4-BE49-F238E27FC236}">
                <a16:creationId xmlns:a16="http://schemas.microsoft.com/office/drawing/2014/main" id="{6C225F26-4113-C146-BC5C-EAD5096C813F}"/>
              </a:ext>
            </a:extLst>
          </p:cNvPr>
          <p:cNvGraphicFramePr/>
          <p:nvPr>
            <p:extLst>
              <p:ext uri="{D42A27DB-BD31-4B8C-83A1-F6EECF244321}">
                <p14:modId xmlns:p14="http://schemas.microsoft.com/office/powerpoint/2010/main" val="2180681916"/>
              </p:ext>
            </p:extLst>
          </p:nvPr>
        </p:nvGraphicFramePr>
        <p:xfrm>
          <a:off x="707571" y="2777119"/>
          <a:ext cx="22925315" cy="99514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252711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600" dirty="0">
                <a:solidFill>
                  <a:schemeClr val="bg1"/>
                </a:solidFill>
              </a:rPr>
              <a:t>A 32-year-old woman presents to the obstetric clinic at 30 weeks gestation. She has been diagnosed with gestational diabetes and was started on metformin two weeks previously. Despite a well controlled diet and maximum dose metformin, her blood glucose levels remain too high.</a:t>
            </a:r>
            <a:br>
              <a:rPr lang="en-GB" sz="2800" dirty="0">
                <a:solidFill>
                  <a:schemeClr val="bg1"/>
                </a:solidFill>
              </a:rPr>
            </a:br>
            <a:br>
              <a:rPr lang="en-GB" sz="2800" dirty="0">
                <a:solidFill>
                  <a:schemeClr val="bg1"/>
                </a:solidFill>
              </a:rPr>
            </a:br>
            <a:r>
              <a:rPr lang="en-GB" sz="3600" dirty="0">
                <a:solidFill>
                  <a:schemeClr val="bg1"/>
                </a:solidFill>
              </a:rPr>
              <a:t>What is the next most appropriate step to control blood glucose in this woman?</a:t>
            </a:r>
            <a:endParaRPr lang="en-GB" sz="4800" spc="0" dirty="0">
              <a:solidFill>
                <a:schemeClr val="bg1"/>
              </a:solidFill>
              <a:latin typeface="+mn-lt"/>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Add on a sulfonylurea and review in 2 weeks</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a:t>
              </a:r>
              <a:r>
                <a:rPr lang="es-ES" sz="3200" spc="0" dirty="0">
                  <a:solidFill>
                    <a:schemeClr val="bg1"/>
                  </a:solidFill>
                  <a:latin typeface="Nunito Bold" panose="00000800000000000000" pitchFamily="2" charset="0"/>
                </a:rPr>
                <a:t>Stop </a:t>
              </a:r>
              <a:r>
                <a:rPr lang="es-ES" sz="3200" spc="0" dirty="0" err="1">
                  <a:solidFill>
                    <a:schemeClr val="bg1"/>
                  </a:solidFill>
                  <a:latin typeface="Nunito Bold" panose="00000800000000000000" pitchFamily="2" charset="0"/>
                </a:rPr>
                <a:t>metformin</a:t>
              </a:r>
              <a:r>
                <a:rPr lang="es-ES" sz="3200" spc="0" dirty="0">
                  <a:solidFill>
                    <a:schemeClr val="bg1"/>
                  </a:solidFill>
                  <a:latin typeface="Nunito Bold" panose="00000800000000000000" pitchFamily="2" charset="0"/>
                </a:rPr>
                <a:t> and </a:t>
              </a:r>
              <a:r>
                <a:rPr lang="es-ES" sz="3200" spc="0" dirty="0" err="1">
                  <a:solidFill>
                    <a:schemeClr val="bg1"/>
                  </a:solidFill>
                  <a:latin typeface="Nunito Bold" panose="00000800000000000000" pitchFamily="2" charset="0"/>
                </a:rPr>
                <a:t>start</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insulin</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therapy</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Add on an SGLT-2 inhibitor and review in one week</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a:t>
              </a:r>
              <a:r>
                <a:rPr lang="fr-FR" sz="3200" spc="0" dirty="0" err="1">
                  <a:solidFill>
                    <a:schemeClr val="bg1"/>
                  </a:solidFill>
                  <a:latin typeface="Nunito Bold" panose="00000800000000000000" pitchFamily="2" charset="0"/>
                </a:rPr>
                <a:t>Add</a:t>
              </a:r>
              <a:r>
                <a:rPr lang="fr-FR" sz="3200" spc="0" dirty="0">
                  <a:solidFill>
                    <a:schemeClr val="bg1"/>
                  </a:solidFill>
                  <a:latin typeface="Nunito Bold" panose="00000800000000000000" pitchFamily="2" charset="0"/>
                </a:rPr>
                <a:t> on </a:t>
              </a:r>
              <a:r>
                <a:rPr lang="fr-FR" sz="3200" spc="0" dirty="0" err="1">
                  <a:solidFill>
                    <a:schemeClr val="bg1"/>
                  </a:solidFill>
                  <a:latin typeface="Nunito Bold" panose="00000800000000000000" pitchFamily="2" charset="0"/>
                </a:rPr>
                <a:t>insulin</a:t>
              </a:r>
              <a:r>
                <a:rPr lang="fr-FR" sz="3200" spc="0" dirty="0">
                  <a:solidFill>
                    <a:schemeClr val="bg1"/>
                  </a:solidFill>
                  <a:latin typeface="Nunito Bold" panose="00000800000000000000" pitchFamily="2" charset="0"/>
                </a:rPr>
                <a:t> </a:t>
              </a:r>
              <a:r>
                <a:rPr lang="fr-FR" sz="3200" spc="0" dirty="0" err="1">
                  <a:solidFill>
                    <a:schemeClr val="bg1"/>
                  </a:solidFill>
                  <a:latin typeface="Nunito Bold" panose="00000800000000000000" pitchFamily="2" charset="0"/>
                </a:rPr>
                <a:t>therapy</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Continue on metformin and review in 2 weeks</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258655970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600" dirty="0">
                <a:solidFill>
                  <a:schemeClr val="bg1"/>
                </a:solidFill>
              </a:rPr>
              <a:t>A 32-year-old woman presents to the obstetric clinic at 30 weeks gestation. She has been diagnosed with gestational diabetes and was started on metformin two weeks previously. Despite a well controlled diet and maximum dose metformin, her blood glucose levels remain too high.</a:t>
            </a:r>
            <a:br>
              <a:rPr lang="en-GB" sz="2800" dirty="0">
                <a:solidFill>
                  <a:schemeClr val="bg1"/>
                </a:solidFill>
              </a:rPr>
            </a:br>
            <a:br>
              <a:rPr lang="en-GB" sz="2800" dirty="0">
                <a:solidFill>
                  <a:schemeClr val="bg1"/>
                </a:solidFill>
              </a:rPr>
            </a:br>
            <a:r>
              <a:rPr lang="en-GB" sz="3600" dirty="0">
                <a:solidFill>
                  <a:schemeClr val="bg1"/>
                </a:solidFill>
              </a:rPr>
              <a:t>What is the next most appropriate step to control blood glucose in this woman?</a:t>
            </a:r>
            <a:endParaRPr lang="en-GB" sz="4800" spc="0" dirty="0">
              <a:solidFill>
                <a:schemeClr val="bg1"/>
              </a:solidFill>
              <a:latin typeface="+mn-lt"/>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A. Add on a sulfonylurea and review in 2 weeks</a:t>
              </a:r>
              <a:endParaRPr lang="en-GB" sz="15200" spc="0" dirty="0">
                <a:solidFill>
                  <a:schemeClr val="accent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a:t>
              </a:r>
              <a:r>
                <a:rPr lang="es-ES" sz="3200" spc="0" dirty="0">
                  <a:solidFill>
                    <a:schemeClr val="accent2"/>
                  </a:solidFill>
                  <a:latin typeface="Nunito Bold" panose="00000800000000000000" pitchFamily="2" charset="0"/>
                </a:rPr>
                <a:t>Stop </a:t>
              </a:r>
              <a:r>
                <a:rPr lang="es-ES" sz="3200" spc="0" dirty="0" err="1">
                  <a:solidFill>
                    <a:schemeClr val="accent2"/>
                  </a:solidFill>
                  <a:latin typeface="Nunito Bold" panose="00000800000000000000" pitchFamily="2" charset="0"/>
                </a:rPr>
                <a:t>metformin</a:t>
              </a:r>
              <a:r>
                <a:rPr lang="es-ES" sz="3200" spc="0" dirty="0">
                  <a:solidFill>
                    <a:schemeClr val="accent2"/>
                  </a:solidFill>
                  <a:latin typeface="Nunito Bold" panose="00000800000000000000" pitchFamily="2" charset="0"/>
                </a:rPr>
                <a:t> and </a:t>
              </a:r>
              <a:r>
                <a:rPr lang="es-ES" sz="3200" spc="0" dirty="0" err="1">
                  <a:solidFill>
                    <a:schemeClr val="accent2"/>
                  </a:solidFill>
                  <a:latin typeface="Nunito Bold" panose="00000800000000000000" pitchFamily="2" charset="0"/>
                </a:rPr>
                <a:t>start</a:t>
              </a:r>
              <a:r>
                <a:rPr lang="es-ES" sz="3200" spc="0" dirty="0">
                  <a:solidFill>
                    <a:schemeClr val="accent2"/>
                  </a:solidFill>
                  <a:latin typeface="Nunito Bold" panose="00000800000000000000" pitchFamily="2" charset="0"/>
                </a:rPr>
                <a:t> </a:t>
              </a:r>
              <a:r>
                <a:rPr lang="es-ES" sz="3200" spc="0" dirty="0" err="1">
                  <a:solidFill>
                    <a:schemeClr val="accent2"/>
                  </a:solidFill>
                  <a:latin typeface="Nunito Bold" panose="00000800000000000000" pitchFamily="2" charset="0"/>
                </a:rPr>
                <a:t>insulin</a:t>
              </a:r>
              <a:r>
                <a:rPr lang="es-ES" sz="3200" spc="0" dirty="0">
                  <a:solidFill>
                    <a:schemeClr val="accent2"/>
                  </a:solidFill>
                  <a:latin typeface="Nunito Bold" panose="00000800000000000000" pitchFamily="2" charset="0"/>
                </a:rPr>
                <a:t> </a:t>
              </a:r>
              <a:r>
                <a:rPr lang="es-ES" sz="3200" spc="0" dirty="0" err="1">
                  <a:solidFill>
                    <a:schemeClr val="accent2"/>
                  </a:solidFill>
                  <a:latin typeface="Nunito Bold" panose="00000800000000000000" pitchFamily="2" charset="0"/>
                </a:rPr>
                <a:t>therapy</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Add on an SGLT-2 inhibitor and review in one week</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2"/>
                  </a:solidFill>
                  <a:latin typeface="Nunito Bold" panose="00000800000000000000" pitchFamily="2" charset="0"/>
                </a:rPr>
                <a:t>D. </a:t>
              </a:r>
              <a:r>
                <a:rPr lang="fr-FR" sz="3200" spc="0" dirty="0" err="1">
                  <a:solidFill>
                    <a:schemeClr val="bg2"/>
                  </a:solidFill>
                  <a:latin typeface="Nunito Bold" panose="00000800000000000000" pitchFamily="2" charset="0"/>
                </a:rPr>
                <a:t>Add</a:t>
              </a:r>
              <a:r>
                <a:rPr lang="fr-FR" sz="3200" spc="0" dirty="0">
                  <a:solidFill>
                    <a:schemeClr val="bg2"/>
                  </a:solidFill>
                  <a:latin typeface="Nunito Bold" panose="00000800000000000000" pitchFamily="2" charset="0"/>
                </a:rPr>
                <a:t> on </a:t>
              </a:r>
              <a:r>
                <a:rPr lang="fr-FR" sz="3200" spc="0" dirty="0" err="1">
                  <a:solidFill>
                    <a:schemeClr val="bg2"/>
                  </a:solidFill>
                  <a:latin typeface="Nunito Bold" panose="00000800000000000000" pitchFamily="2" charset="0"/>
                </a:rPr>
                <a:t>insulin</a:t>
              </a:r>
              <a:r>
                <a:rPr lang="fr-FR" sz="3200" spc="0" dirty="0">
                  <a:solidFill>
                    <a:schemeClr val="bg2"/>
                  </a:solidFill>
                  <a:latin typeface="Nunito Bold" panose="00000800000000000000" pitchFamily="2" charset="0"/>
                </a:rPr>
                <a:t> </a:t>
              </a:r>
              <a:r>
                <a:rPr lang="fr-FR" sz="3200" spc="0" dirty="0" err="1">
                  <a:solidFill>
                    <a:schemeClr val="bg2"/>
                  </a:solidFill>
                  <a:latin typeface="Nunito Bold" panose="00000800000000000000" pitchFamily="2" charset="0"/>
                </a:rPr>
                <a:t>therapy</a:t>
              </a:r>
              <a:endParaRPr lang="en-GB" sz="15200" spc="0" dirty="0">
                <a:solidFill>
                  <a:schemeClr val="bg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Continue on metformin and review in 2 weeks</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671343851"/>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Gestational Diabetes Mellitus (GDM)</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2848153"/>
            <a:ext cx="22925315" cy="68736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2438338" rtl="0" fontAlgn="auto" latinLnBrk="0" hangingPunct="0">
              <a:lnSpc>
                <a:spcPct val="100000"/>
              </a:lnSpc>
              <a:spcBef>
                <a:spcPts val="0"/>
              </a:spcBef>
              <a:spcAft>
                <a:spcPts val="0"/>
              </a:spcAft>
              <a:buClrTx/>
              <a:buSzTx/>
              <a:tabLst/>
            </a:pPr>
            <a:r>
              <a:rPr lang="en-GB" sz="4000" dirty="0"/>
              <a:t>Risk factors: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BMI ≥30</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PCOS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Previous </a:t>
            </a:r>
            <a:r>
              <a:rPr lang="en-GB" sz="4000" dirty="0" err="1"/>
              <a:t>macrosomic</a:t>
            </a:r>
            <a:r>
              <a:rPr lang="en-GB" sz="4000" dirty="0"/>
              <a:t> baby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Previous GDM</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First degree relative with diabetes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Ethnicity – South Asian, Black Caribbean and Middle Eastern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Screening (OGTT)</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Previous GDM – screen at booking and at 24-28 weeks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Any risk factors – screen at 24-28 weeks</a:t>
            </a:r>
          </a:p>
        </p:txBody>
      </p:sp>
    </p:spTree>
    <p:extLst>
      <p:ext uri="{BB962C8B-B14F-4D97-AF65-F5344CB8AC3E}">
        <p14:creationId xmlns:p14="http://schemas.microsoft.com/office/powerpoint/2010/main" val="344391769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Gestational Diabetes Mellitus (GDM)</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07571" y="3392677"/>
            <a:ext cx="22925315" cy="87203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2438338" rtl="0" fontAlgn="auto" latinLnBrk="0" hangingPunct="0">
              <a:lnSpc>
                <a:spcPct val="100000"/>
              </a:lnSpc>
              <a:spcBef>
                <a:spcPts val="0"/>
              </a:spcBef>
              <a:spcAft>
                <a:spcPts val="0"/>
              </a:spcAft>
              <a:buClrTx/>
              <a:buSzTx/>
              <a:tabLst/>
            </a:pPr>
            <a:r>
              <a:rPr lang="en-GB" sz="4000" dirty="0"/>
              <a:t>Treatment:</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Should be seen in a joint diabetes clinic and antenatal clinic within a week</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Advice should be given regarding monitoring BMs and diet and exercise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If fasting plasma glucose level is &lt;7mmol/L 1 week trial of diet and exercise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2</a:t>
            </a:r>
            <a:r>
              <a:rPr lang="en-GB" sz="4000" baseline="30000" dirty="0"/>
              <a:t>nd</a:t>
            </a:r>
            <a:r>
              <a:rPr lang="en-GB" sz="4000" dirty="0"/>
              <a:t> line metformin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3</a:t>
            </a:r>
            <a:r>
              <a:rPr lang="en-GB" sz="4000" baseline="30000" dirty="0"/>
              <a:t>rd</a:t>
            </a:r>
            <a:r>
              <a:rPr lang="en-GB" sz="4000" dirty="0"/>
              <a:t> line insulin (short acting only!!)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If fasting glucose is more than 7mmol/L – start with insulin</a:t>
            </a:r>
          </a:p>
          <a:p>
            <a:pPr marR="0" algn="l" defTabSz="2438338" rtl="0" fontAlgn="auto" latinLnBrk="0" hangingPunct="0">
              <a:lnSpc>
                <a:spcPct val="100000"/>
              </a:lnSpc>
              <a:spcBef>
                <a:spcPts val="0"/>
              </a:spcBef>
              <a:spcAft>
                <a:spcPts val="0"/>
              </a:spcAft>
              <a:buClrTx/>
              <a:buSzTx/>
              <a:tabLst/>
            </a:pPr>
            <a:r>
              <a:rPr lang="en-GB" sz="4000" dirty="0" err="1"/>
              <a:t>Glibenclamide</a:t>
            </a:r>
            <a:r>
              <a:rPr lang="en-GB" sz="4000" dirty="0"/>
              <a:t> should be given if metformin not tolerated</a:t>
            </a:r>
          </a:p>
          <a:p>
            <a:pPr marR="0" algn="l" defTabSz="2438338" rtl="0" fontAlgn="auto" latinLnBrk="0" hangingPunct="0">
              <a:lnSpc>
                <a:spcPct val="100000"/>
              </a:lnSpc>
              <a:spcBef>
                <a:spcPts val="0"/>
              </a:spcBef>
              <a:spcAft>
                <a:spcPts val="0"/>
              </a:spcAft>
              <a:buClrTx/>
              <a:buSzTx/>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Complications</a:t>
            </a:r>
          </a:p>
          <a:p>
            <a:pPr marR="0" algn="l" defTabSz="2438338" rtl="0" fontAlgn="auto" latinLnBrk="0" hangingPunct="0">
              <a:lnSpc>
                <a:spcPct val="100000"/>
              </a:lnSpc>
              <a:spcBef>
                <a:spcPts val="0"/>
              </a:spcBef>
              <a:spcAft>
                <a:spcPts val="0"/>
              </a:spcAft>
              <a:buClrTx/>
              <a:buSzTx/>
              <a:tabLst/>
            </a:pPr>
            <a:r>
              <a:rPr lang="en-GB" sz="4000" dirty="0"/>
              <a:t>Mother – increased risk of pre-eclampsia and infection, higher rates of CS</a:t>
            </a:r>
          </a:p>
          <a:p>
            <a:pPr marR="0" algn="l" defTabSz="2438338" rtl="0" fontAlgn="auto" latinLnBrk="0" hangingPunct="0">
              <a:lnSpc>
                <a:spcPct val="100000"/>
              </a:lnSpc>
              <a:spcBef>
                <a:spcPts val="0"/>
              </a:spcBef>
              <a:spcAft>
                <a:spcPts val="0"/>
              </a:spcAft>
              <a:buClrTx/>
              <a:buSzTx/>
              <a:tabLst/>
            </a:pPr>
            <a:r>
              <a:rPr lang="en-GB" sz="4000" dirty="0" err="1"/>
              <a:t>Fetus</a:t>
            </a:r>
            <a:r>
              <a:rPr lang="en-GB" sz="4000" dirty="0"/>
              <a:t> – Miscarriage, increased malformation rates, macrosomia (and shoulder dystocia), Polyhydramnios, preterm labour, stillbirth</a:t>
            </a:r>
          </a:p>
        </p:txBody>
      </p:sp>
    </p:spTree>
    <p:extLst>
      <p:ext uri="{BB962C8B-B14F-4D97-AF65-F5344CB8AC3E}">
        <p14:creationId xmlns:p14="http://schemas.microsoft.com/office/powerpoint/2010/main" val="286339354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taract">
            <a:extLst>
              <a:ext uri="{FF2B5EF4-FFF2-40B4-BE49-F238E27FC236}">
                <a16:creationId xmlns:a16="http://schemas.microsoft.com/office/drawing/2014/main" id="{55825FB7-A277-439C-B890-9C21D69C5760}"/>
              </a:ext>
            </a:extLst>
          </p:cNvPr>
          <p:cNvSpPr/>
          <p:nvPr/>
        </p:nvSpPr>
        <p:spPr>
          <a:xfrm>
            <a:off x="2735308"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1</a:t>
            </a:r>
            <a:endParaRPr sz="4400" dirty="0">
              <a:solidFill>
                <a:schemeClr val="bg1"/>
              </a:solidFill>
              <a:latin typeface="Nunito ExtraBold" panose="00000900000000000000" pitchFamily="2" charset="0"/>
            </a:endParaRPr>
          </a:p>
        </p:txBody>
      </p:sp>
      <p:sp>
        <p:nvSpPr>
          <p:cNvPr id="3" name="Cataract">
            <a:extLst>
              <a:ext uri="{FF2B5EF4-FFF2-40B4-BE49-F238E27FC236}">
                <a16:creationId xmlns:a16="http://schemas.microsoft.com/office/drawing/2014/main" id="{2CF89420-BCE1-4A3B-9840-F3E285AFAEE2}"/>
              </a:ext>
            </a:extLst>
          </p:cNvPr>
          <p:cNvSpPr/>
          <p:nvPr/>
        </p:nvSpPr>
        <p:spPr>
          <a:xfrm>
            <a:off x="9524364"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2</a:t>
            </a:r>
            <a:endParaRPr sz="4400" dirty="0">
              <a:solidFill>
                <a:schemeClr val="bg1"/>
              </a:solidFill>
              <a:latin typeface="Nunito ExtraBold" panose="00000900000000000000" pitchFamily="2" charset="0"/>
            </a:endParaRPr>
          </a:p>
        </p:txBody>
      </p:sp>
      <p:sp>
        <p:nvSpPr>
          <p:cNvPr id="4" name="Cataract">
            <a:extLst>
              <a:ext uri="{FF2B5EF4-FFF2-40B4-BE49-F238E27FC236}">
                <a16:creationId xmlns:a16="http://schemas.microsoft.com/office/drawing/2014/main" id="{20F75965-584E-4D50-8E83-E4F4A603F004}"/>
              </a:ext>
            </a:extLst>
          </p:cNvPr>
          <p:cNvSpPr/>
          <p:nvPr/>
        </p:nvSpPr>
        <p:spPr>
          <a:xfrm>
            <a:off x="16313421" y="5838939"/>
            <a:ext cx="5335271" cy="2038122"/>
          </a:xfrm>
          <a:prstGeom prst="roundRect">
            <a:avLst>
              <a:gd name="adj" fmla="val 15000"/>
            </a:avLst>
          </a:prstGeom>
          <a:solidFill>
            <a:srgbClr val="299FD3"/>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Intrapartum Care</a:t>
            </a:r>
            <a:endParaRPr sz="4400" dirty="0">
              <a:solidFill>
                <a:schemeClr val="bg1"/>
              </a:solidFill>
              <a:latin typeface="Nunito ExtraBold" panose="00000900000000000000" pitchFamily="2" charset="0"/>
            </a:endParaRPr>
          </a:p>
        </p:txBody>
      </p:sp>
    </p:spTree>
    <p:extLst>
      <p:ext uri="{BB962C8B-B14F-4D97-AF65-F5344CB8AC3E}">
        <p14:creationId xmlns:p14="http://schemas.microsoft.com/office/powerpoint/2010/main" val="3340550473"/>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28-year-old woman is currently in the active phase of the second stage of labour. After successful delivery of the head of the baby, the labour is halted despite ongoing pushing from the mother. On observing the baby, you see ‘Turtle’s sign’ as the mother pushes. The registrar attempts a gentle downward traction on the baby’s head with no success.</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most likely complication to be happening here?</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Delayed labour</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Cord prolapse</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Shoulder dystocia</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Stillbirth</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Placenta praevia</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2665878195"/>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28-year-old woman is currently in the </a:t>
            </a:r>
            <a:r>
              <a:rPr lang="en-GB" sz="3200" spc="0" dirty="0">
                <a:solidFill>
                  <a:srgbClr val="FF0000"/>
                </a:solidFill>
                <a:latin typeface="+mn-lt"/>
              </a:rPr>
              <a:t>active phase of the second stage of labour</a:t>
            </a:r>
            <a:r>
              <a:rPr lang="en-GB" sz="3200" spc="0" dirty="0">
                <a:solidFill>
                  <a:schemeClr val="bg1"/>
                </a:solidFill>
                <a:latin typeface="+mn-lt"/>
              </a:rPr>
              <a:t>. After </a:t>
            </a:r>
            <a:r>
              <a:rPr lang="en-GB" sz="3200" spc="0" dirty="0">
                <a:solidFill>
                  <a:srgbClr val="FF0000"/>
                </a:solidFill>
                <a:latin typeface="+mn-lt"/>
              </a:rPr>
              <a:t>successful delivery of the head</a:t>
            </a:r>
            <a:r>
              <a:rPr lang="en-GB" sz="3200" spc="0" dirty="0">
                <a:solidFill>
                  <a:schemeClr val="bg1"/>
                </a:solidFill>
                <a:latin typeface="+mn-lt"/>
              </a:rPr>
              <a:t> of the baby, the labour is halted despite ongoing pushing from the mother. On observing the baby, you see </a:t>
            </a:r>
            <a:r>
              <a:rPr lang="en-GB" sz="3200" spc="0" dirty="0">
                <a:solidFill>
                  <a:srgbClr val="FF0000"/>
                </a:solidFill>
                <a:latin typeface="+mn-lt"/>
              </a:rPr>
              <a:t>‘Turtle’s sign’</a:t>
            </a:r>
            <a:r>
              <a:rPr lang="en-GB" sz="3200" spc="0" dirty="0">
                <a:solidFill>
                  <a:schemeClr val="bg1"/>
                </a:solidFill>
                <a:latin typeface="+mn-lt"/>
              </a:rPr>
              <a:t> as the mother pushes. </a:t>
            </a:r>
            <a:r>
              <a:rPr lang="en-GB" sz="3200" spc="0" dirty="0">
                <a:solidFill>
                  <a:schemeClr val="bg1"/>
                </a:solidFill>
              </a:rPr>
              <a:t>The registrar attempts a gentle downward traction on the baby’s head with </a:t>
            </a:r>
            <a:r>
              <a:rPr lang="en-GB" sz="3200" spc="0" dirty="0">
                <a:solidFill>
                  <a:srgbClr val="FF0000"/>
                </a:solidFill>
              </a:rPr>
              <a:t>no success</a:t>
            </a:r>
            <a:r>
              <a:rPr lang="en-GB" sz="3200" spc="0" dirty="0">
                <a:solidFill>
                  <a:schemeClr val="bg1"/>
                </a:solidFill>
              </a:rPr>
              <a:t>.</a:t>
            </a:r>
          </a:p>
          <a:p>
            <a:pPr hangingPunct="1"/>
            <a:endParaRPr lang="en-GB" sz="3200" spc="0" dirty="0">
              <a:solidFill>
                <a:schemeClr val="bg1"/>
              </a:solidFill>
              <a:latin typeface="+mn-lt"/>
            </a:endParaRPr>
          </a:p>
          <a:p>
            <a:pPr hangingPunct="1"/>
            <a:endParaRPr lang="en-GB" sz="3200" spc="0" dirty="0">
              <a:solidFill>
                <a:schemeClr val="bg1"/>
              </a:solidFill>
              <a:latin typeface="+mn-lt"/>
            </a:endParaRPr>
          </a:p>
          <a:p>
            <a:pPr hangingPunct="1"/>
            <a:r>
              <a:rPr lang="en-GB" sz="3200" spc="0" dirty="0">
                <a:solidFill>
                  <a:schemeClr val="bg1"/>
                </a:solidFill>
                <a:latin typeface="+mn-lt"/>
              </a:rPr>
              <a:t>What is the most likely complication to be happening here?</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A. Delayed labour</a:t>
              </a:r>
              <a:endParaRPr lang="en-GB" sz="15200" spc="0" dirty="0">
                <a:solidFill>
                  <a:schemeClr val="accent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Cord prolapse</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Shoulder dystocia</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Stillbirth</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Placenta praevia</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2394890053"/>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Shoulder Dystocia</a:t>
            </a:r>
          </a:p>
        </p:txBody>
      </p:sp>
      <p:sp>
        <p:nvSpPr>
          <p:cNvPr id="3" name="TextBox 2">
            <a:extLst>
              <a:ext uri="{FF2B5EF4-FFF2-40B4-BE49-F238E27FC236}">
                <a16:creationId xmlns:a16="http://schemas.microsoft.com/office/drawing/2014/main" id="{30809D6B-2E6B-0643-A62A-5E56AC59554A}"/>
              </a:ext>
            </a:extLst>
          </p:cNvPr>
          <p:cNvSpPr txBox="1"/>
          <p:nvPr/>
        </p:nvSpPr>
        <p:spPr>
          <a:xfrm>
            <a:off x="707571" y="1884030"/>
            <a:ext cx="22925315" cy="128445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US" sz="3600" dirty="0"/>
              <a:t>RCOG definition: a delivery needing extra obstetric maneuvers to release the shoulders after a gentle downward traction has failed.</a:t>
            </a:r>
          </a:p>
          <a:p>
            <a:pPr algn="l"/>
            <a:endParaRPr lang="en-US" sz="3600" dirty="0"/>
          </a:p>
          <a:p>
            <a:pPr algn="l"/>
            <a:r>
              <a:rPr lang="en-US" sz="3600" dirty="0"/>
              <a:t>Presentation: Turtle’s sign – head recoils against mother’s perineum</a:t>
            </a:r>
          </a:p>
          <a:p>
            <a:pPr algn="l"/>
            <a:endParaRPr lang="en-US" sz="3600" dirty="0"/>
          </a:p>
          <a:p>
            <a:pPr algn="l"/>
            <a:r>
              <a:rPr lang="en-US" sz="3600" dirty="0"/>
              <a:t>Associated with:</a:t>
            </a:r>
          </a:p>
          <a:p>
            <a:pPr marL="571500" indent="-571500" algn="l">
              <a:buFont typeface="Arial" panose="020B0604020202020204" pitchFamily="34" charset="0"/>
              <a:buChar char="•"/>
            </a:pPr>
            <a:r>
              <a:rPr lang="en-US" sz="3600" dirty="0"/>
              <a:t>Macrosomia</a:t>
            </a:r>
          </a:p>
          <a:p>
            <a:pPr marL="571500" indent="-571500" algn="l">
              <a:buFont typeface="Arial" panose="020B0604020202020204" pitchFamily="34" charset="0"/>
              <a:buChar char="•"/>
            </a:pPr>
            <a:r>
              <a:rPr lang="en-US" sz="3600" dirty="0"/>
              <a:t>Induced or oxytocin augmented </a:t>
            </a:r>
            <a:r>
              <a:rPr lang="en-US" sz="3600" dirty="0" err="1"/>
              <a:t>labours</a:t>
            </a:r>
            <a:endParaRPr lang="en-US" sz="3600" dirty="0"/>
          </a:p>
          <a:p>
            <a:pPr marL="571500" indent="-571500" algn="l">
              <a:buFont typeface="Arial" panose="020B0604020202020204" pitchFamily="34" charset="0"/>
              <a:buChar char="•"/>
            </a:pPr>
            <a:r>
              <a:rPr lang="en-US" sz="3600" dirty="0"/>
              <a:t>Prolonged 1</a:t>
            </a:r>
            <a:r>
              <a:rPr lang="en-US" sz="3600" baseline="30000" dirty="0"/>
              <a:t>st</a:t>
            </a:r>
            <a:r>
              <a:rPr lang="en-US" sz="3600" dirty="0"/>
              <a:t> or 2</a:t>
            </a:r>
            <a:r>
              <a:rPr lang="en-US" sz="3600" baseline="30000" dirty="0"/>
              <a:t>nd</a:t>
            </a:r>
            <a:r>
              <a:rPr lang="en-US" sz="3600" dirty="0"/>
              <a:t> stage </a:t>
            </a:r>
            <a:r>
              <a:rPr lang="en-US" sz="3600" dirty="0" err="1"/>
              <a:t>labours</a:t>
            </a:r>
            <a:endParaRPr lang="en-US" sz="3600" dirty="0"/>
          </a:p>
          <a:p>
            <a:pPr marL="571500" indent="-571500" algn="l">
              <a:buFont typeface="Arial" panose="020B0604020202020204" pitchFamily="34" charset="0"/>
              <a:buChar char="•"/>
            </a:pPr>
            <a:r>
              <a:rPr lang="en-US" sz="3600" dirty="0"/>
              <a:t>Assisted vaginal delivery</a:t>
            </a:r>
          </a:p>
          <a:p>
            <a:pPr marL="571500" indent="-571500" algn="l">
              <a:buFont typeface="Arial" panose="020B0604020202020204" pitchFamily="34" charset="0"/>
              <a:buChar char="•"/>
            </a:pPr>
            <a:r>
              <a:rPr lang="en-US" sz="3600" dirty="0"/>
              <a:t>Previous shoulder dystocia</a:t>
            </a:r>
          </a:p>
          <a:p>
            <a:pPr marL="571500" indent="-571500" algn="l">
              <a:buFont typeface="Arial" panose="020B0604020202020204" pitchFamily="34" charset="0"/>
              <a:buChar char="•"/>
            </a:pPr>
            <a:r>
              <a:rPr lang="en-US" sz="3600" dirty="0"/>
              <a:t>Diabetes Mellitus</a:t>
            </a:r>
          </a:p>
          <a:p>
            <a:pPr marL="571500" indent="-571500" algn="l">
              <a:buFont typeface="Arial" panose="020B0604020202020204" pitchFamily="34" charset="0"/>
              <a:buChar char="•"/>
            </a:pPr>
            <a:endParaRPr lang="en-US" sz="3600" dirty="0"/>
          </a:p>
          <a:p>
            <a:pPr algn="l"/>
            <a:r>
              <a:rPr lang="en-US" sz="3600" dirty="0"/>
              <a:t>Treatment</a:t>
            </a:r>
          </a:p>
          <a:p>
            <a:pPr marL="571500" indent="-571500" algn="l">
              <a:buFont typeface="Arial" panose="020B0604020202020204" pitchFamily="34" charset="0"/>
              <a:buChar char="•"/>
            </a:pPr>
            <a:r>
              <a:rPr lang="en-US" sz="3600" dirty="0"/>
              <a:t>Danger is death of baby from asphyxia</a:t>
            </a:r>
          </a:p>
          <a:p>
            <a:pPr marL="571500" indent="-571500" algn="l">
              <a:buFont typeface="Arial" panose="020B0604020202020204" pitchFamily="34" charset="0"/>
              <a:buChar char="•"/>
            </a:pPr>
            <a:r>
              <a:rPr lang="en-US" sz="3600" dirty="0"/>
              <a:t>Call for senior help if alone!</a:t>
            </a:r>
          </a:p>
          <a:p>
            <a:pPr marL="571500" indent="-571500" algn="l">
              <a:buFont typeface="Arial" panose="020B0604020202020204" pitchFamily="34" charset="0"/>
              <a:buChar char="•"/>
            </a:pPr>
            <a:r>
              <a:rPr lang="en-US" sz="3600" dirty="0"/>
              <a:t>Episiotomy – to give space for maneuvers</a:t>
            </a:r>
          </a:p>
          <a:p>
            <a:pPr marL="571500" indent="-571500" algn="l">
              <a:buFont typeface="Arial" panose="020B0604020202020204" pitchFamily="34" charset="0"/>
              <a:buChar char="•"/>
            </a:pPr>
            <a:r>
              <a:rPr lang="en-GB" sz="3600" dirty="0"/>
              <a:t>Place mother in McRoberts position</a:t>
            </a:r>
          </a:p>
          <a:p>
            <a:pPr marL="571500" indent="-571500" algn="l">
              <a:buFont typeface="Arial" panose="020B0604020202020204" pitchFamily="34" charset="0"/>
              <a:buChar char="•"/>
            </a:pPr>
            <a:r>
              <a:rPr lang="en-GB" sz="3600" dirty="0"/>
              <a:t>Suprapubic pressure</a:t>
            </a:r>
          </a:p>
          <a:p>
            <a:pPr marL="571500" indent="-571500" algn="l">
              <a:buFont typeface="Arial" panose="020B0604020202020204" pitchFamily="34" charset="0"/>
              <a:buChar char="•"/>
            </a:pPr>
            <a:r>
              <a:rPr lang="en-GB" sz="3600" dirty="0"/>
              <a:t>Internal </a:t>
            </a:r>
            <a:r>
              <a:rPr lang="en-GB" sz="3600" dirty="0" err="1"/>
              <a:t>maneuvers</a:t>
            </a:r>
            <a:endParaRPr lang="en-GB" sz="3600" dirty="0"/>
          </a:p>
          <a:p>
            <a:pPr marL="571500" indent="-571500" algn="l">
              <a:buFont typeface="Arial" panose="020B0604020202020204" pitchFamily="34" charset="0"/>
              <a:buChar char="•"/>
            </a:pPr>
            <a:endParaRPr lang="en-GB" sz="3600" dirty="0"/>
          </a:p>
          <a:p>
            <a:pPr algn="l"/>
            <a:endParaRPr lang="en-US" sz="3600" dirty="0"/>
          </a:p>
          <a:p>
            <a:pPr algn="l"/>
            <a:endParaRPr lang="en-US" sz="3600" dirty="0"/>
          </a:p>
        </p:txBody>
      </p:sp>
    </p:spTree>
    <p:extLst>
      <p:ext uri="{BB962C8B-B14F-4D97-AF65-F5344CB8AC3E}">
        <p14:creationId xmlns:p14="http://schemas.microsoft.com/office/powerpoint/2010/main" val="387702923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taract">
            <a:extLst>
              <a:ext uri="{FF2B5EF4-FFF2-40B4-BE49-F238E27FC236}">
                <a16:creationId xmlns:a16="http://schemas.microsoft.com/office/drawing/2014/main" id="{55825FB7-A277-439C-B890-9C21D69C5760}"/>
              </a:ext>
            </a:extLst>
          </p:cNvPr>
          <p:cNvSpPr/>
          <p:nvPr/>
        </p:nvSpPr>
        <p:spPr>
          <a:xfrm>
            <a:off x="2735308" y="5838939"/>
            <a:ext cx="5335271" cy="2038122"/>
          </a:xfrm>
          <a:prstGeom prst="roundRect">
            <a:avLst>
              <a:gd name="adj" fmla="val 15000"/>
            </a:avLst>
          </a:prstGeom>
          <a:solidFill>
            <a:srgbClr val="299FD3"/>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Early Pregnancy</a:t>
            </a:r>
            <a:endParaRPr sz="4400" dirty="0">
              <a:solidFill>
                <a:schemeClr val="bg1"/>
              </a:solidFill>
              <a:latin typeface="Nunito ExtraBold" panose="00000900000000000000" pitchFamily="2" charset="0"/>
            </a:endParaRPr>
          </a:p>
        </p:txBody>
      </p:sp>
      <p:sp>
        <p:nvSpPr>
          <p:cNvPr id="3" name="Cataract">
            <a:extLst>
              <a:ext uri="{FF2B5EF4-FFF2-40B4-BE49-F238E27FC236}">
                <a16:creationId xmlns:a16="http://schemas.microsoft.com/office/drawing/2014/main" id="{2CF89420-BCE1-4A3B-9840-F3E285AFAEE2}"/>
              </a:ext>
            </a:extLst>
          </p:cNvPr>
          <p:cNvSpPr/>
          <p:nvPr/>
        </p:nvSpPr>
        <p:spPr>
          <a:xfrm>
            <a:off x="9524364"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2</a:t>
            </a:r>
            <a:endParaRPr sz="4400" dirty="0">
              <a:solidFill>
                <a:schemeClr val="bg1"/>
              </a:solidFill>
              <a:latin typeface="Nunito ExtraBold" panose="00000900000000000000" pitchFamily="2" charset="0"/>
            </a:endParaRPr>
          </a:p>
        </p:txBody>
      </p:sp>
      <p:sp>
        <p:nvSpPr>
          <p:cNvPr id="4" name="Cataract">
            <a:extLst>
              <a:ext uri="{FF2B5EF4-FFF2-40B4-BE49-F238E27FC236}">
                <a16:creationId xmlns:a16="http://schemas.microsoft.com/office/drawing/2014/main" id="{20F75965-584E-4D50-8E83-E4F4A603F004}"/>
              </a:ext>
            </a:extLst>
          </p:cNvPr>
          <p:cNvSpPr/>
          <p:nvPr/>
        </p:nvSpPr>
        <p:spPr>
          <a:xfrm>
            <a:off x="16313421"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3</a:t>
            </a:r>
            <a:endParaRPr sz="4400" dirty="0">
              <a:solidFill>
                <a:schemeClr val="bg1"/>
              </a:solidFill>
              <a:latin typeface="Nunito ExtraBold" panose="00000900000000000000" pitchFamily="2" charset="0"/>
            </a:endParaRPr>
          </a:p>
        </p:txBody>
      </p:sp>
    </p:spTree>
    <p:extLst>
      <p:ext uri="{BB962C8B-B14F-4D97-AF65-F5344CB8AC3E}">
        <p14:creationId xmlns:p14="http://schemas.microsoft.com/office/powerpoint/2010/main" val="309056100"/>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30-year-old woman (G6;P6) admitted to the maternal ward after having a vaginal bleed. This is on a background of having given birth vaginally 12 hours prior. The labour was delayed and required a forceps delivery.</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definition of primary post-partum haemorrhage?</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Loss of 500ml blood in the 1</a:t>
              </a:r>
              <a:r>
                <a:rPr lang="en-GB" sz="3200" spc="0" baseline="30000" dirty="0">
                  <a:solidFill>
                    <a:schemeClr val="bg1"/>
                  </a:solidFill>
                  <a:latin typeface="Nunito Bold" panose="00000800000000000000" pitchFamily="2" charset="0"/>
                </a:rPr>
                <a:t>st</a:t>
              </a:r>
              <a:r>
                <a:rPr lang="en-GB" sz="3200" spc="0" dirty="0">
                  <a:solidFill>
                    <a:schemeClr val="bg1"/>
                  </a:solidFill>
                  <a:latin typeface="Nunito Bold" panose="00000800000000000000" pitchFamily="2" charset="0"/>
                </a:rPr>
                <a:t> 24 hours after delivery</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Loss of 500ml blood in the 1</a:t>
              </a:r>
              <a:r>
                <a:rPr lang="en-GB" sz="3200" spc="0" baseline="30000" dirty="0">
                  <a:solidFill>
                    <a:schemeClr val="bg1"/>
                  </a:solidFill>
                  <a:latin typeface="Nunito Bold" panose="00000800000000000000" pitchFamily="2" charset="0"/>
                </a:rPr>
                <a:t>st</a:t>
              </a:r>
              <a:r>
                <a:rPr lang="en-GB" sz="3200" spc="0" dirty="0">
                  <a:solidFill>
                    <a:schemeClr val="bg1"/>
                  </a:solidFill>
                  <a:latin typeface="Nunito Bold" panose="00000800000000000000" pitchFamily="2" charset="0"/>
                </a:rPr>
                <a:t> 48 hours after delivery</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Loss of 1000ml blood in the 1</a:t>
              </a:r>
              <a:r>
                <a:rPr lang="en-GB" sz="3200" spc="0" baseline="30000" dirty="0">
                  <a:solidFill>
                    <a:schemeClr val="bg1"/>
                  </a:solidFill>
                  <a:latin typeface="Nunito Bold" panose="00000800000000000000" pitchFamily="2" charset="0"/>
                </a:rPr>
                <a:t>st</a:t>
              </a:r>
              <a:r>
                <a:rPr lang="en-GB" sz="3200" spc="0" dirty="0">
                  <a:solidFill>
                    <a:schemeClr val="bg1"/>
                  </a:solidFill>
                  <a:latin typeface="Nunito Bold" panose="00000800000000000000" pitchFamily="2" charset="0"/>
                </a:rPr>
                <a:t> 24 hours after delivery</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Loss of 1000ml of blood in the 1</a:t>
              </a:r>
              <a:r>
                <a:rPr lang="en-GB" sz="3200" spc="0" baseline="30000" dirty="0">
                  <a:solidFill>
                    <a:schemeClr val="bg1"/>
                  </a:solidFill>
                  <a:latin typeface="Nunito Bold" panose="00000800000000000000" pitchFamily="2" charset="0"/>
                </a:rPr>
                <a:t>st</a:t>
              </a:r>
              <a:r>
                <a:rPr lang="en-GB" sz="3200" spc="0" dirty="0">
                  <a:solidFill>
                    <a:schemeClr val="bg1"/>
                  </a:solidFill>
                  <a:latin typeface="Nunito Bold" panose="00000800000000000000" pitchFamily="2" charset="0"/>
                </a:rPr>
                <a:t> 48 hours after delivery</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Loss of 750ml of blood in the 1</a:t>
              </a:r>
              <a:r>
                <a:rPr lang="en-GB" sz="3200" spc="0" baseline="30000" dirty="0">
                  <a:solidFill>
                    <a:schemeClr val="bg1"/>
                  </a:solidFill>
                  <a:latin typeface="Nunito Bold" panose="00000800000000000000" pitchFamily="2" charset="0"/>
                </a:rPr>
                <a:t>st</a:t>
              </a:r>
              <a:r>
                <a:rPr lang="en-GB" sz="3200" spc="0" dirty="0">
                  <a:solidFill>
                    <a:schemeClr val="bg1"/>
                  </a:solidFill>
                  <a:latin typeface="Nunito Bold" panose="00000800000000000000" pitchFamily="2" charset="0"/>
                </a:rPr>
                <a:t> 48 hours after delivery</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2264493547"/>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You are called to see a 30-year-old woman (</a:t>
            </a:r>
            <a:r>
              <a:rPr lang="en-GB" sz="3200" spc="0" dirty="0">
                <a:solidFill>
                  <a:srgbClr val="FF0000"/>
                </a:solidFill>
                <a:latin typeface="+mn-lt"/>
              </a:rPr>
              <a:t>G6;P6</a:t>
            </a:r>
            <a:r>
              <a:rPr lang="en-GB" sz="3200" spc="0" dirty="0">
                <a:solidFill>
                  <a:schemeClr val="bg1"/>
                </a:solidFill>
                <a:latin typeface="+mn-lt"/>
              </a:rPr>
              <a:t>) on the maternal ward after having a vaginal bleed of roughly </a:t>
            </a:r>
            <a:r>
              <a:rPr lang="en-GB" sz="3200" spc="0" dirty="0">
                <a:solidFill>
                  <a:srgbClr val="FF0000"/>
                </a:solidFill>
                <a:latin typeface="+mn-lt"/>
              </a:rPr>
              <a:t>1000ml</a:t>
            </a:r>
            <a:r>
              <a:rPr lang="en-GB" sz="3200" spc="0" dirty="0">
                <a:solidFill>
                  <a:schemeClr val="bg1"/>
                </a:solidFill>
                <a:latin typeface="+mn-lt"/>
              </a:rPr>
              <a:t> This is on a background of having given birth vaginally </a:t>
            </a:r>
            <a:r>
              <a:rPr lang="en-GB" sz="3200" spc="0" dirty="0">
                <a:solidFill>
                  <a:srgbClr val="FF0000"/>
                </a:solidFill>
                <a:latin typeface="+mn-lt"/>
              </a:rPr>
              <a:t>12 hours prior</a:t>
            </a:r>
            <a:r>
              <a:rPr lang="en-GB" sz="3200" spc="0" dirty="0">
                <a:solidFill>
                  <a:schemeClr val="bg1"/>
                </a:solidFill>
                <a:latin typeface="+mn-lt"/>
              </a:rPr>
              <a:t>. The labour was </a:t>
            </a:r>
            <a:r>
              <a:rPr lang="en-GB" sz="3200" spc="0" dirty="0">
                <a:solidFill>
                  <a:srgbClr val="FF0000"/>
                </a:solidFill>
                <a:latin typeface="+mn-lt"/>
              </a:rPr>
              <a:t>delayed</a:t>
            </a:r>
            <a:r>
              <a:rPr lang="en-GB" sz="3200" spc="0" dirty="0">
                <a:solidFill>
                  <a:schemeClr val="bg1"/>
                </a:solidFill>
                <a:latin typeface="+mn-lt"/>
              </a:rPr>
              <a:t> and required a </a:t>
            </a:r>
            <a:r>
              <a:rPr lang="en-GB" sz="3200" spc="0" dirty="0">
                <a:solidFill>
                  <a:srgbClr val="FF0000"/>
                </a:solidFill>
                <a:latin typeface="+mn-lt"/>
              </a:rPr>
              <a:t>forceps delivery</a:t>
            </a:r>
            <a:r>
              <a:rPr lang="en-GB" sz="3200" spc="0" dirty="0">
                <a:solidFill>
                  <a:schemeClr val="bg1"/>
                </a:solidFill>
                <a:latin typeface="+mn-lt"/>
              </a:rPr>
              <a:t>.</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definition of primary post-partum haemorrhage?</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Loss of 500ml blood in the 1</a:t>
              </a:r>
              <a:r>
                <a:rPr lang="en-GB" sz="3200" spc="0" baseline="30000" dirty="0">
                  <a:solidFill>
                    <a:schemeClr val="bg1"/>
                  </a:solidFill>
                  <a:latin typeface="Nunito Bold" panose="00000800000000000000" pitchFamily="2" charset="0"/>
                </a:rPr>
                <a:t>st</a:t>
              </a:r>
              <a:r>
                <a:rPr lang="en-GB" sz="3200" spc="0" dirty="0">
                  <a:solidFill>
                    <a:schemeClr val="bg1"/>
                  </a:solidFill>
                  <a:latin typeface="Nunito Bold" panose="00000800000000000000" pitchFamily="2" charset="0"/>
                </a:rPr>
                <a:t> 24 hours after delivery</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Loss of 500ml blood in the 1</a:t>
              </a:r>
              <a:r>
                <a:rPr lang="en-GB" sz="3200" spc="0" baseline="30000" dirty="0">
                  <a:solidFill>
                    <a:schemeClr val="accent2"/>
                  </a:solidFill>
                  <a:latin typeface="Nunito Bold" panose="00000800000000000000" pitchFamily="2" charset="0"/>
                </a:rPr>
                <a:t>st</a:t>
              </a:r>
              <a:r>
                <a:rPr lang="en-GB" sz="3200" spc="0" dirty="0">
                  <a:solidFill>
                    <a:schemeClr val="accent2"/>
                  </a:solidFill>
                  <a:latin typeface="Nunito Bold" panose="00000800000000000000" pitchFamily="2" charset="0"/>
                </a:rPr>
                <a:t> 48 hours after delivery</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Loss of 1000ml blood in the 1</a:t>
              </a:r>
              <a:r>
                <a:rPr lang="en-GB" sz="3200" spc="0" baseline="30000" dirty="0">
                  <a:solidFill>
                    <a:schemeClr val="accent2"/>
                  </a:solidFill>
                  <a:latin typeface="Nunito Bold" panose="00000800000000000000" pitchFamily="2" charset="0"/>
                </a:rPr>
                <a:t>st</a:t>
              </a:r>
              <a:r>
                <a:rPr lang="en-GB" sz="3200" spc="0" dirty="0">
                  <a:solidFill>
                    <a:schemeClr val="accent2"/>
                  </a:solidFill>
                  <a:latin typeface="Nunito Bold" panose="00000800000000000000" pitchFamily="2" charset="0"/>
                </a:rPr>
                <a:t> 24 hours after delivery</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Loss of 1000ml of blood in the 1</a:t>
              </a:r>
              <a:r>
                <a:rPr lang="en-GB" sz="3200" spc="0" baseline="30000" dirty="0">
                  <a:solidFill>
                    <a:schemeClr val="accent2"/>
                  </a:solidFill>
                  <a:latin typeface="Nunito Bold" panose="00000800000000000000" pitchFamily="2" charset="0"/>
                </a:rPr>
                <a:t>st</a:t>
              </a:r>
              <a:r>
                <a:rPr lang="en-GB" sz="3200" spc="0" dirty="0">
                  <a:solidFill>
                    <a:schemeClr val="accent2"/>
                  </a:solidFill>
                  <a:latin typeface="Nunito Bold" panose="00000800000000000000" pitchFamily="2" charset="0"/>
                </a:rPr>
                <a:t> 48 hours after delivery</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Loss of 750ml of blood in the 1</a:t>
              </a:r>
              <a:r>
                <a:rPr lang="en-GB" sz="3200" spc="0" baseline="30000" dirty="0">
                  <a:solidFill>
                    <a:schemeClr val="accent2"/>
                  </a:solidFill>
                  <a:latin typeface="Nunito Bold" panose="00000800000000000000" pitchFamily="2" charset="0"/>
                </a:rPr>
                <a:t>st</a:t>
              </a:r>
              <a:r>
                <a:rPr lang="en-GB" sz="3200" spc="0" dirty="0">
                  <a:solidFill>
                    <a:schemeClr val="accent2"/>
                  </a:solidFill>
                  <a:latin typeface="Nunito Bold" panose="00000800000000000000" pitchFamily="2" charset="0"/>
                </a:rPr>
                <a:t> 48 hours after delivery</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376868317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Post-partum Haemorrhage</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07571" y="2161578"/>
            <a:ext cx="22925315" cy="111825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2438338" rtl="0" fontAlgn="auto" latinLnBrk="0" hangingPunct="0">
              <a:lnSpc>
                <a:spcPct val="100000"/>
              </a:lnSpc>
              <a:spcBef>
                <a:spcPts val="0"/>
              </a:spcBef>
              <a:spcAft>
                <a:spcPts val="0"/>
              </a:spcAft>
              <a:buClrTx/>
              <a:buSzTx/>
              <a:tabLst/>
            </a:pPr>
            <a:r>
              <a:rPr lang="en-GB" sz="4000" dirty="0"/>
              <a:t>Split into primary and secondary</a:t>
            </a:r>
          </a:p>
          <a:p>
            <a:pPr marR="0" algn="l" defTabSz="2438338" rtl="0" fontAlgn="auto" latinLnBrk="0" hangingPunct="0">
              <a:lnSpc>
                <a:spcPct val="100000"/>
              </a:lnSpc>
              <a:spcBef>
                <a:spcPts val="0"/>
              </a:spcBef>
              <a:spcAft>
                <a:spcPts val="0"/>
              </a:spcAft>
              <a:buClrTx/>
              <a:buSzTx/>
              <a:tabLst/>
            </a:pPr>
            <a:endParaRPr lang="en-GB" sz="4000" dirty="0"/>
          </a:p>
          <a:p>
            <a:pPr algn="l"/>
            <a:r>
              <a:rPr lang="en-GB" sz="4000" dirty="0"/>
              <a:t>Primary PPH: </a:t>
            </a:r>
            <a:r>
              <a:rPr lang="en-US" sz="4000" dirty="0"/>
              <a:t>Loss of 500ml in 1st 24 hours after delivery</a:t>
            </a:r>
          </a:p>
          <a:p>
            <a:pPr algn="l"/>
            <a:r>
              <a:rPr lang="en-US" sz="4000" dirty="0"/>
              <a:t>Causes: 4 Ts</a:t>
            </a:r>
          </a:p>
          <a:p>
            <a:pPr algn="l"/>
            <a:r>
              <a:rPr lang="en-US" sz="4000" dirty="0"/>
              <a:t>Tone (uterine atony)</a:t>
            </a:r>
          </a:p>
          <a:p>
            <a:pPr algn="l"/>
            <a:r>
              <a:rPr lang="en-US" sz="4000" dirty="0"/>
              <a:t>Tissue (retained products of conception) – usually placenta</a:t>
            </a:r>
          </a:p>
          <a:p>
            <a:pPr algn="l"/>
            <a:r>
              <a:rPr lang="en-US" sz="4000" dirty="0"/>
              <a:t>Trauma (Tear) – From perineum, anus, rectum, cervix or vagina</a:t>
            </a:r>
          </a:p>
          <a:p>
            <a:pPr algn="l"/>
            <a:r>
              <a:rPr lang="en-US" sz="4000" dirty="0"/>
              <a:t>Thrombin (clotting disorders)</a:t>
            </a:r>
            <a:endParaRPr lang="en-US" sz="3600" dirty="0"/>
          </a:p>
          <a:p>
            <a:pPr marR="0" algn="l" defTabSz="2438338" rtl="0" fontAlgn="auto" latinLnBrk="0" hangingPunct="0">
              <a:lnSpc>
                <a:spcPct val="100000"/>
              </a:lnSpc>
              <a:spcBef>
                <a:spcPts val="0"/>
              </a:spcBef>
              <a:spcAft>
                <a:spcPts val="0"/>
              </a:spcAft>
              <a:buClrTx/>
              <a:buSzTx/>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Management</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ABCDE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Volume replacement – Hartmann’s or saline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Massage uterus to increase strength of contraction – give IV infusion of oxytocin to maintain contraction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Attempt to deliver placenta by gentle cord traction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Manual exploration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Take to theatre for tissue left behind/trauma we can’t see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Blood transfusion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Intrauterine tamponade – if continues bleeding, do hysterectomy</a:t>
            </a:r>
          </a:p>
        </p:txBody>
      </p:sp>
    </p:spTree>
    <p:extLst>
      <p:ext uri="{BB962C8B-B14F-4D97-AF65-F5344CB8AC3E}">
        <p14:creationId xmlns:p14="http://schemas.microsoft.com/office/powerpoint/2010/main" val="2765157377"/>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Post-partum Haemorrhage</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3062089"/>
            <a:ext cx="22925315" cy="37959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2438338" rtl="0" fontAlgn="auto" latinLnBrk="0" hangingPunct="0">
              <a:lnSpc>
                <a:spcPct val="100000"/>
              </a:lnSpc>
              <a:spcBef>
                <a:spcPts val="0"/>
              </a:spcBef>
              <a:spcAft>
                <a:spcPts val="0"/>
              </a:spcAft>
              <a:buClrTx/>
              <a:buSzTx/>
              <a:tabLst/>
            </a:pPr>
            <a:r>
              <a:rPr lang="en-GB" sz="4000" dirty="0"/>
              <a:t>Secondary PPH</a:t>
            </a:r>
          </a:p>
          <a:p>
            <a:pPr marR="0" algn="l" defTabSz="2438338" rtl="0" fontAlgn="auto" latinLnBrk="0" hangingPunct="0">
              <a:lnSpc>
                <a:spcPct val="100000"/>
              </a:lnSpc>
              <a:spcBef>
                <a:spcPts val="0"/>
              </a:spcBef>
              <a:spcAft>
                <a:spcPts val="0"/>
              </a:spcAft>
              <a:buClrTx/>
              <a:buSzTx/>
              <a:tabLst/>
            </a:pPr>
            <a:r>
              <a:rPr lang="en-GB" sz="4000" dirty="0"/>
              <a:t>Defined as excessive blood loss from the genital tract &gt;24hrs after delivery</a:t>
            </a:r>
          </a:p>
          <a:p>
            <a:pPr marR="0" algn="l" defTabSz="2438338" rtl="0" fontAlgn="auto" latinLnBrk="0" hangingPunct="0">
              <a:lnSpc>
                <a:spcPct val="100000"/>
              </a:lnSpc>
              <a:spcBef>
                <a:spcPts val="0"/>
              </a:spcBef>
              <a:spcAft>
                <a:spcPts val="0"/>
              </a:spcAft>
              <a:buClrTx/>
              <a:buSzTx/>
              <a:tabLst/>
            </a:pPr>
            <a:r>
              <a:rPr lang="en-GB" sz="4000" dirty="0"/>
              <a:t>5-12 days</a:t>
            </a:r>
          </a:p>
          <a:p>
            <a:pPr marR="0" algn="l" defTabSz="2438338" rtl="0" fontAlgn="auto" latinLnBrk="0" hangingPunct="0">
              <a:lnSpc>
                <a:spcPct val="100000"/>
              </a:lnSpc>
              <a:spcBef>
                <a:spcPts val="0"/>
              </a:spcBef>
              <a:spcAft>
                <a:spcPts val="0"/>
              </a:spcAft>
              <a:buClrTx/>
              <a:buSzTx/>
              <a:tabLst/>
            </a:pPr>
            <a:r>
              <a:rPr lang="en-GB" sz="4000" dirty="0"/>
              <a:t>Cause: retained tissue or clot. Infection</a:t>
            </a:r>
          </a:p>
          <a:p>
            <a:pPr marR="0" algn="l" defTabSz="2438338" rtl="0" fontAlgn="auto" latinLnBrk="0" hangingPunct="0">
              <a:lnSpc>
                <a:spcPct val="100000"/>
              </a:lnSpc>
              <a:spcBef>
                <a:spcPts val="0"/>
              </a:spcBef>
              <a:spcAft>
                <a:spcPts val="0"/>
              </a:spcAft>
              <a:buClrTx/>
              <a:buSzTx/>
              <a:tabLst/>
            </a:pPr>
            <a:r>
              <a:rPr lang="en-GB" sz="4000" dirty="0"/>
              <a:t>Investigations: USS to look for retained products</a:t>
            </a:r>
          </a:p>
          <a:p>
            <a:pPr marR="0" algn="l" defTabSz="2438338" rtl="0" fontAlgn="auto" latinLnBrk="0" hangingPunct="0">
              <a:lnSpc>
                <a:spcPct val="100000"/>
              </a:lnSpc>
              <a:spcBef>
                <a:spcPts val="0"/>
              </a:spcBef>
              <a:spcAft>
                <a:spcPts val="0"/>
              </a:spcAft>
              <a:buClrTx/>
              <a:buSzTx/>
              <a:tabLst/>
            </a:pPr>
            <a:r>
              <a:rPr lang="en-GB" sz="4000" dirty="0"/>
              <a:t>Treatment: antibiotics if infection. Surgery to remove retained tissue</a:t>
            </a:r>
          </a:p>
        </p:txBody>
      </p:sp>
    </p:spTree>
    <p:extLst>
      <p:ext uri="{BB962C8B-B14F-4D97-AF65-F5344CB8AC3E}">
        <p14:creationId xmlns:p14="http://schemas.microsoft.com/office/powerpoint/2010/main" val="206382642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Placenta Praevia</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07571" y="3392689"/>
            <a:ext cx="22925315" cy="87203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2438338" rtl="0" fontAlgn="auto" latinLnBrk="0" hangingPunct="0">
              <a:lnSpc>
                <a:spcPct val="100000"/>
              </a:lnSpc>
              <a:spcBef>
                <a:spcPts val="0"/>
              </a:spcBef>
              <a:spcAft>
                <a:spcPts val="0"/>
              </a:spcAft>
              <a:buClrTx/>
              <a:buSzTx/>
              <a:tabLst/>
            </a:pPr>
            <a:r>
              <a:rPr lang="en-GB" sz="4000" dirty="0"/>
              <a:t>Low lying placenta</a:t>
            </a:r>
          </a:p>
          <a:p>
            <a:pPr marR="0" algn="l" defTabSz="2438338" rtl="0" fontAlgn="auto" latinLnBrk="0" hangingPunct="0">
              <a:lnSpc>
                <a:spcPct val="100000"/>
              </a:lnSpc>
              <a:spcBef>
                <a:spcPts val="0"/>
              </a:spcBef>
              <a:spcAft>
                <a:spcPts val="0"/>
              </a:spcAft>
              <a:buClrTx/>
              <a:buSzTx/>
              <a:tabLst/>
            </a:pPr>
            <a:endParaRPr lang="en-GB" sz="4000" dirty="0"/>
          </a:p>
          <a:p>
            <a:pPr marR="0" algn="l" defTabSz="2438338" rtl="0" fontAlgn="auto" latinLnBrk="0" hangingPunct="0">
              <a:lnSpc>
                <a:spcPct val="100000"/>
              </a:lnSpc>
              <a:spcBef>
                <a:spcPts val="0"/>
              </a:spcBef>
              <a:spcAft>
                <a:spcPts val="0"/>
              </a:spcAft>
              <a:buClrTx/>
              <a:buSzTx/>
              <a:tabLst/>
            </a:pPr>
            <a:r>
              <a:rPr lang="en-GB" sz="4000" dirty="0"/>
              <a:t>Avoid digital PV exam, speculum examination is safe</a:t>
            </a:r>
          </a:p>
          <a:p>
            <a:pPr marR="0" algn="l" defTabSz="2438338" rtl="0" fontAlgn="auto" latinLnBrk="0" hangingPunct="0">
              <a:lnSpc>
                <a:spcPct val="100000"/>
              </a:lnSpc>
              <a:spcBef>
                <a:spcPts val="0"/>
              </a:spcBef>
              <a:spcAft>
                <a:spcPts val="0"/>
              </a:spcAft>
              <a:buClrTx/>
              <a:buSzTx/>
              <a:tabLst/>
            </a:pPr>
            <a:r>
              <a:rPr lang="en-GB" sz="4000" dirty="0"/>
              <a:t>Diagnose with TVUSS rather than transabdominal, especially if the placenta is posterior</a:t>
            </a:r>
          </a:p>
          <a:p>
            <a:pPr marR="0" algn="l" defTabSz="2438338" rtl="0" fontAlgn="auto" latinLnBrk="0" hangingPunct="0">
              <a:lnSpc>
                <a:spcPct val="100000"/>
              </a:lnSpc>
              <a:spcBef>
                <a:spcPts val="0"/>
              </a:spcBef>
              <a:spcAft>
                <a:spcPts val="0"/>
              </a:spcAft>
              <a:buClrTx/>
              <a:buSzTx/>
              <a:tabLst/>
            </a:pPr>
            <a:r>
              <a:rPr lang="en-GB" sz="4000" dirty="0"/>
              <a:t>Placentas can often lie low at beginning of pregnancy and move upwards as the uterus and baby grows</a:t>
            </a:r>
          </a:p>
          <a:p>
            <a:pPr marR="0" algn="l" defTabSz="2438338" rtl="0" fontAlgn="auto" latinLnBrk="0" hangingPunct="0">
              <a:lnSpc>
                <a:spcPct val="100000"/>
              </a:lnSpc>
              <a:spcBef>
                <a:spcPts val="0"/>
              </a:spcBef>
              <a:spcAft>
                <a:spcPts val="0"/>
              </a:spcAft>
              <a:buClrTx/>
              <a:buSzTx/>
              <a:tabLst/>
            </a:pPr>
            <a:r>
              <a:rPr lang="en-GB" sz="4000" dirty="0"/>
              <a:t>Can be split into major and minor</a:t>
            </a:r>
          </a:p>
          <a:p>
            <a:pPr marR="0" algn="l" defTabSz="2438338" rtl="0" fontAlgn="auto" latinLnBrk="0" hangingPunct="0">
              <a:lnSpc>
                <a:spcPct val="100000"/>
              </a:lnSpc>
              <a:spcBef>
                <a:spcPts val="0"/>
              </a:spcBef>
              <a:spcAft>
                <a:spcPts val="0"/>
              </a:spcAft>
              <a:buClrTx/>
              <a:buSzTx/>
              <a:tabLst/>
            </a:pPr>
            <a:r>
              <a:rPr lang="en-GB" sz="4000" dirty="0"/>
              <a:t>Major – needs C section</a:t>
            </a:r>
          </a:p>
          <a:p>
            <a:pPr marR="0" algn="l" defTabSz="2438338" rtl="0" fontAlgn="auto" latinLnBrk="0" hangingPunct="0">
              <a:lnSpc>
                <a:spcPct val="100000"/>
              </a:lnSpc>
              <a:spcBef>
                <a:spcPts val="0"/>
              </a:spcBef>
              <a:spcAft>
                <a:spcPts val="0"/>
              </a:spcAft>
              <a:buClrTx/>
              <a:buSzTx/>
              <a:tabLst/>
            </a:pPr>
            <a:r>
              <a:rPr lang="en-GB" sz="4000" dirty="0"/>
              <a:t>Minor – aim for normal vaginal delivery if placenta is more than 2cm away from cervical </a:t>
            </a:r>
            <a:r>
              <a:rPr lang="en-GB" sz="4000" dirty="0" err="1"/>
              <a:t>os</a:t>
            </a:r>
            <a:endParaRPr lang="en-GB" sz="4000" dirty="0"/>
          </a:p>
          <a:p>
            <a:pPr marR="0" algn="l" defTabSz="2438338" rtl="0" fontAlgn="auto" latinLnBrk="0" hangingPunct="0">
              <a:lnSpc>
                <a:spcPct val="100000"/>
              </a:lnSpc>
              <a:spcBef>
                <a:spcPts val="0"/>
              </a:spcBef>
              <a:spcAft>
                <a:spcPts val="0"/>
              </a:spcAft>
              <a:buClrTx/>
              <a:buSzTx/>
              <a:tabLst/>
            </a:pPr>
            <a:r>
              <a:rPr lang="en-GB" sz="4000" dirty="0"/>
              <a:t>Signs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Painless blessing</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Shock in proportion to visible loss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Uterus not tender</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Lie and presentation of baby may be abnormal</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err="1"/>
              <a:t>Fetal</a:t>
            </a:r>
            <a:r>
              <a:rPr lang="en-GB" sz="4000" dirty="0"/>
              <a:t> heart usually normal</a:t>
            </a:r>
          </a:p>
        </p:txBody>
      </p:sp>
    </p:spTree>
    <p:extLst>
      <p:ext uri="{BB962C8B-B14F-4D97-AF65-F5344CB8AC3E}">
        <p14:creationId xmlns:p14="http://schemas.microsoft.com/office/powerpoint/2010/main" val="417509121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taract">
            <a:extLst>
              <a:ext uri="{FF2B5EF4-FFF2-40B4-BE49-F238E27FC236}">
                <a16:creationId xmlns:a16="http://schemas.microsoft.com/office/drawing/2014/main" id="{55825FB7-A277-439C-B890-9C21D69C5760}"/>
              </a:ext>
            </a:extLst>
          </p:cNvPr>
          <p:cNvSpPr/>
          <p:nvPr/>
        </p:nvSpPr>
        <p:spPr>
          <a:xfrm>
            <a:off x="2735308"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1</a:t>
            </a:r>
            <a:endParaRPr sz="4400" dirty="0">
              <a:solidFill>
                <a:schemeClr val="bg1"/>
              </a:solidFill>
              <a:latin typeface="Nunito ExtraBold" panose="00000900000000000000" pitchFamily="2" charset="0"/>
            </a:endParaRPr>
          </a:p>
        </p:txBody>
      </p:sp>
      <p:sp>
        <p:nvSpPr>
          <p:cNvPr id="3" name="Cataract">
            <a:extLst>
              <a:ext uri="{FF2B5EF4-FFF2-40B4-BE49-F238E27FC236}">
                <a16:creationId xmlns:a16="http://schemas.microsoft.com/office/drawing/2014/main" id="{2CF89420-BCE1-4A3B-9840-F3E285AFAEE2}"/>
              </a:ext>
            </a:extLst>
          </p:cNvPr>
          <p:cNvSpPr/>
          <p:nvPr/>
        </p:nvSpPr>
        <p:spPr>
          <a:xfrm>
            <a:off x="9524364"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2</a:t>
            </a:r>
            <a:endParaRPr sz="4400" dirty="0">
              <a:solidFill>
                <a:schemeClr val="bg1"/>
              </a:solidFill>
              <a:latin typeface="Nunito ExtraBold" panose="00000900000000000000" pitchFamily="2" charset="0"/>
            </a:endParaRPr>
          </a:p>
        </p:txBody>
      </p:sp>
      <p:sp>
        <p:nvSpPr>
          <p:cNvPr id="4" name="Cataract">
            <a:extLst>
              <a:ext uri="{FF2B5EF4-FFF2-40B4-BE49-F238E27FC236}">
                <a16:creationId xmlns:a16="http://schemas.microsoft.com/office/drawing/2014/main" id="{20F75965-584E-4D50-8E83-E4F4A603F004}"/>
              </a:ext>
            </a:extLst>
          </p:cNvPr>
          <p:cNvSpPr/>
          <p:nvPr/>
        </p:nvSpPr>
        <p:spPr>
          <a:xfrm>
            <a:off x="16313421" y="5838939"/>
            <a:ext cx="5335271" cy="2038122"/>
          </a:xfrm>
          <a:prstGeom prst="roundRect">
            <a:avLst>
              <a:gd name="adj" fmla="val 15000"/>
            </a:avLst>
          </a:prstGeom>
          <a:solidFill>
            <a:srgbClr val="299FD3"/>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Menstruation and Disorders</a:t>
            </a:r>
            <a:endParaRPr sz="4400" dirty="0">
              <a:solidFill>
                <a:schemeClr val="bg1"/>
              </a:solidFill>
              <a:latin typeface="Nunito ExtraBold" panose="00000900000000000000" pitchFamily="2" charset="0"/>
            </a:endParaRPr>
          </a:p>
        </p:txBody>
      </p:sp>
    </p:spTree>
    <p:extLst>
      <p:ext uri="{BB962C8B-B14F-4D97-AF65-F5344CB8AC3E}">
        <p14:creationId xmlns:p14="http://schemas.microsoft.com/office/powerpoint/2010/main" val="1803997268"/>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r>
              <a:rPr lang="en-GB" sz="3200" dirty="0">
                <a:solidFill>
                  <a:schemeClr val="bg1"/>
                </a:solidFill>
              </a:rPr>
              <a:t>A 19-year-old woman comes to the GP with very irregular periods for the last year. Her last period was three months ago. Her cycles used to be 28 days and she would usually bleed for 4 of those days.  She last had sex 2 days ago with her long-term boyfriend. She has an IUD fitted. She has a PMHx of acne and she is currently on isotretinoin. Last year she had an episode of chlamydia which was successfully treated with azithromycin. On examination you find she has a BMI of 31 and you notice she has some facial hair. Speculum examination and bimanual exam reveals normal findings. Transvaginal USS shows 13 follicles present in each ovary. Uterus, uterine tubes and cervix appear normal.</a:t>
            </a:r>
          </a:p>
          <a:p>
            <a:endParaRPr lang="en-GB" sz="3200" dirty="0">
              <a:solidFill>
                <a:schemeClr val="bg1"/>
              </a:solidFill>
            </a:endParaRPr>
          </a:p>
          <a:p>
            <a:r>
              <a:rPr lang="en-GB" sz="3200" dirty="0">
                <a:solidFill>
                  <a:schemeClr val="bg1"/>
                </a:solidFill>
              </a:rPr>
              <a:t>Which three findings in this woman’s history and examination would lead directly to a diagnosis of polycystic ovarian syndrome (PCOS)?</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Oligomenorrhoea, obesity, clinical signs of hyperandrogenism</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77500" lnSpcReduction="2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a:t>
              </a:r>
              <a:r>
                <a:rPr lang="es-ES" sz="3200" spc="0" dirty="0" err="1">
                  <a:solidFill>
                    <a:schemeClr val="bg1"/>
                  </a:solidFill>
                  <a:latin typeface="Nunito Bold" panose="00000800000000000000" pitchFamily="2" charset="0"/>
                </a:rPr>
                <a:t>Clinical</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signs</a:t>
              </a:r>
              <a:r>
                <a:rPr lang="es-ES" sz="3200" spc="0" dirty="0">
                  <a:solidFill>
                    <a:schemeClr val="bg1"/>
                  </a:solidFill>
                  <a:latin typeface="Nunito Bold" panose="00000800000000000000" pitchFamily="2" charset="0"/>
                </a:rPr>
                <a:t> of </a:t>
              </a:r>
              <a:r>
                <a:rPr lang="es-ES" sz="3200" spc="0" dirty="0" err="1">
                  <a:solidFill>
                    <a:schemeClr val="bg1"/>
                  </a:solidFill>
                  <a:latin typeface="Nunito Bold" panose="00000800000000000000" pitchFamily="2" charset="0"/>
                </a:rPr>
                <a:t>hyperandrogenism</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oligomenorrhoea</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polycystic</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ovaries</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on</a:t>
              </a:r>
              <a:r>
                <a:rPr lang="es-ES" sz="3200" spc="0" dirty="0">
                  <a:solidFill>
                    <a:schemeClr val="bg1"/>
                  </a:solidFill>
                  <a:latin typeface="Nunito Bold" panose="00000800000000000000" pitchFamily="2" charset="0"/>
                </a:rPr>
                <a:t> USS </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Polycystic ovaries on USS, obesity, oligomenorrhoea</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a:t>
              </a:r>
              <a:r>
                <a:rPr lang="fr-FR" sz="3200" spc="0" dirty="0" err="1">
                  <a:solidFill>
                    <a:schemeClr val="bg1"/>
                  </a:solidFill>
                  <a:latin typeface="Nunito Bold" panose="00000800000000000000" pitchFamily="2" charset="0"/>
                </a:rPr>
                <a:t>Previous</a:t>
              </a:r>
              <a:r>
                <a:rPr lang="fr-FR" sz="3200" spc="0" dirty="0">
                  <a:solidFill>
                    <a:schemeClr val="bg1"/>
                  </a:solidFill>
                  <a:latin typeface="Nunito Bold" panose="00000800000000000000" pitchFamily="2" charset="0"/>
                </a:rPr>
                <a:t> STI, </a:t>
              </a:r>
              <a:r>
                <a:rPr lang="fr-FR" sz="3200" spc="0" dirty="0" err="1">
                  <a:solidFill>
                    <a:schemeClr val="bg1"/>
                  </a:solidFill>
                  <a:latin typeface="Nunito Bold" panose="00000800000000000000" pitchFamily="2" charset="0"/>
                </a:rPr>
                <a:t>obesity</a:t>
              </a:r>
              <a:r>
                <a:rPr lang="fr-FR" sz="3200" spc="0" dirty="0">
                  <a:solidFill>
                    <a:schemeClr val="bg1"/>
                  </a:solidFill>
                  <a:latin typeface="Nunito Bold" panose="00000800000000000000" pitchFamily="2" charset="0"/>
                </a:rPr>
                <a:t>, </a:t>
              </a:r>
              <a:r>
                <a:rPr lang="fr-FR" sz="3200" spc="0" dirty="0" err="1">
                  <a:solidFill>
                    <a:schemeClr val="bg1"/>
                  </a:solidFill>
                  <a:latin typeface="Nunito Bold" panose="00000800000000000000" pitchFamily="2" charset="0"/>
                </a:rPr>
                <a:t>oligomenorrhoea</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Obesity, previous STI, IUD fitted</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378932962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r>
              <a:rPr lang="en-GB" sz="3200" dirty="0">
                <a:solidFill>
                  <a:schemeClr val="bg1"/>
                </a:solidFill>
              </a:rPr>
              <a:t>A 19-year-old woman comes to the GP with </a:t>
            </a:r>
            <a:r>
              <a:rPr lang="en-GB" sz="3200" dirty="0">
                <a:solidFill>
                  <a:srgbClr val="FF0000"/>
                </a:solidFill>
              </a:rPr>
              <a:t>very irregular periods </a:t>
            </a:r>
            <a:r>
              <a:rPr lang="en-GB" sz="3200" dirty="0">
                <a:solidFill>
                  <a:schemeClr val="bg1"/>
                </a:solidFill>
              </a:rPr>
              <a:t>for the last year. Her last period was three months ago. Her cycles used to be 28 days and she would usually bleed for 4 of those days.  She last had sex 2 days ago with her long-term boyfriend. She has an IUD fitted. She has a PMHx of </a:t>
            </a:r>
            <a:r>
              <a:rPr lang="en-GB" sz="3200" dirty="0">
                <a:solidFill>
                  <a:srgbClr val="FF0000"/>
                </a:solidFill>
              </a:rPr>
              <a:t>acne</a:t>
            </a:r>
            <a:r>
              <a:rPr lang="en-GB" sz="3200" dirty="0">
                <a:solidFill>
                  <a:schemeClr val="bg1"/>
                </a:solidFill>
              </a:rPr>
              <a:t> and she is currently on isotretinoin. Last year she had an episode of chlamydia which was successfully treated with azithromycin. On examination you find she has a BMI of 31 and you notice she has some </a:t>
            </a:r>
            <a:r>
              <a:rPr lang="en-GB" sz="3200" dirty="0">
                <a:solidFill>
                  <a:srgbClr val="FF0000"/>
                </a:solidFill>
              </a:rPr>
              <a:t>facial hair</a:t>
            </a:r>
            <a:r>
              <a:rPr lang="en-GB" sz="3200" dirty="0">
                <a:solidFill>
                  <a:schemeClr val="bg1"/>
                </a:solidFill>
              </a:rPr>
              <a:t>. Speculum examination and bimanual exam reveals normal findings. Transvaginal USS shows </a:t>
            </a:r>
            <a:r>
              <a:rPr lang="en-GB" sz="3200" dirty="0">
                <a:solidFill>
                  <a:srgbClr val="FF0000"/>
                </a:solidFill>
              </a:rPr>
              <a:t>13 follicles present in each ovary</a:t>
            </a:r>
            <a:r>
              <a:rPr lang="en-GB" sz="3200" dirty="0">
                <a:solidFill>
                  <a:schemeClr val="bg1"/>
                </a:solidFill>
              </a:rPr>
              <a:t>. Uterus, uterine tubes and cervix appear normal.</a:t>
            </a:r>
          </a:p>
          <a:p>
            <a:endParaRPr lang="en-GB" sz="3200" dirty="0">
              <a:solidFill>
                <a:schemeClr val="bg1"/>
              </a:solidFill>
            </a:endParaRPr>
          </a:p>
          <a:p>
            <a:r>
              <a:rPr lang="en-GB" sz="3200" dirty="0">
                <a:solidFill>
                  <a:schemeClr val="bg1"/>
                </a:solidFill>
              </a:rPr>
              <a:t>Which three findings in this woman’s history and examination would lead directly to a diagnosis of polycystic ovarian syndrome (PCOS)?</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5756633" y="8112268"/>
            <a:ext cx="12870734" cy="3907936"/>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A. Oligomenorrhoea, obesity, clinical signs of hyperandrogenism</a:t>
              </a:r>
              <a:endParaRPr lang="en-GB" sz="15200" spc="0" dirty="0">
                <a:solidFill>
                  <a:schemeClr val="accent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70000" lnSpcReduction="2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4600" spc="0" dirty="0">
                  <a:solidFill>
                    <a:schemeClr val="bg1"/>
                  </a:solidFill>
                  <a:latin typeface="Nunito Bold" panose="00000800000000000000" pitchFamily="2" charset="0"/>
                </a:rPr>
                <a:t>B. </a:t>
              </a:r>
              <a:r>
                <a:rPr lang="es-ES" sz="4100" spc="0" dirty="0" err="1">
                  <a:solidFill>
                    <a:schemeClr val="bg1"/>
                  </a:solidFill>
                  <a:latin typeface="Nunito Bold" panose="00000800000000000000" pitchFamily="2" charset="0"/>
                </a:rPr>
                <a:t>Clinical</a:t>
              </a:r>
              <a:r>
                <a:rPr lang="es-ES" sz="4100" spc="0" dirty="0">
                  <a:solidFill>
                    <a:schemeClr val="bg1"/>
                  </a:solidFill>
                  <a:latin typeface="Nunito Bold" panose="00000800000000000000" pitchFamily="2" charset="0"/>
                </a:rPr>
                <a:t> </a:t>
              </a:r>
              <a:r>
                <a:rPr lang="es-ES" sz="4100" spc="0" dirty="0" err="1">
                  <a:solidFill>
                    <a:schemeClr val="bg1"/>
                  </a:solidFill>
                  <a:latin typeface="Nunito Bold" panose="00000800000000000000" pitchFamily="2" charset="0"/>
                </a:rPr>
                <a:t>signs</a:t>
              </a:r>
              <a:r>
                <a:rPr lang="es-ES" sz="4100" spc="0" dirty="0">
                  <a:solidFill>
                    <a:schemeClr val="bg1"/>
                  </a:solidFill>
                  <a:latin typeface="Nunito Bold" panose="00000800000000000000" pitchFamily="2" charset="0"/>
                </a:rPr>
                <a:t> of </a:t>
              </a:r>
              <a:r>
                <a:rPr lang="es-ES" sz="4100" spc="0" dirty="0" err="1">
                  <a:solidFill>
                    <a:schemeClr val="bg1"/>
                  </a:solidFill>
                  <a:latin typeface="Nunito Bold" panose="00000800000000000000" pitchFamily="2" charset="0"/>
                </a:rPr>
                <a:t>hyperandrogenism</a:t>
              </a:r>
              <a:r>
                <a:rPr lang="es-ES" sz="4100" spc="0" dirty="0">
                  <a:solidFill>
                    <a:schemeClr val="bg1"/>
                  </a:solidFill>
                  <a:latin typeface="Nunito Bold" panose="00000800000000000000" pitchFamily="2" charset="0"/>
                </a:rPr>
                <a:t>, </a:t>
              </a:r>
              <a:r>
                <a:rPr lang="es-ES" sz="4100" spc="0" dirty="0" err="1">
                  <a:solidFill>
                    <a:schemeClr val="bg1"/>
                  </a:solidFill>
                  <a:latin typeface="Nunito Bold" panose="00000800000000000000" pitchFamily="2" charset="0"/>
                </a:rPr>
                <a:t>oligomenorrhoea</a:t>
              </a:r>
              <a:r>
                <a:rPr lang="es-ES" sz="4100" spc="0" dirty="0">
                  <a:solidFill>
                    <a:schemeClr val="bg1"/>
                  </a:solidFill>
                  <a:latin typeface="Nunito Bold" panose="00000800000000000000" pitchFamily="2" charset="0"/>
                </a:rPr>
                <a:t>, </a:t>
              </a:r>
              <a:r>
                <a:rPr lang="es-ES" sz="4100" spc="0" dirty="0" err="1">
                  <a:solidFill>
                    <a:schemeClr val="bg1"/>
                  </a:solidFill>
                  <a:latin typeface="Nunito Bold" panose="00000800000000000000" pitchFamily="2" charset="0"/>
                </a:rPr>
                <a:t>polycystic</a:t>
              </a:r>
              <a:r>
                <a:rPr lang="es-ES" sz="4100" spc="0" dirty="0">
                  <a:solidFill>
                    <a:schemeClr val="bg1"/>
                  </a:solidFill>
                  <a:latin typeface="Nunito Bold" panose="00000800000000000000" pitchFamily="2" charset="0"/>
                </a:rPr>
                <a:t> </a:t>
              </a:r>
              <a:r>
                <a:rPr lang="es-ES" sz="4100" spc="0" dirty="0" err="1">
                  <a:solidFill>
                    <a:schemeClr val="bg1"/>
                  </a:solidFill>
                  <a:latin typeface="Nunito Bold" panose="00000800000000000000" pitchFamily="2" charset="0"/>
                </a:rPr>
                <a:t>ovaries</a:t>
              </a:r>
              <a:r>
                <a:rPr lang="es-ES" sz="4100" spc="0" dirty="0">
                  <a:solidFill>
                    <a:schemeClr val="bg1"/>
                  </a:solidFill>
                  <a:latin typeface="Nunito Bold" panose="00000800000000000000" pitchFamily="2" charset="0"/>
                </a:rPr>
                <a:t> </a:t>
              </a:r>
              <a:r>
                <a:rPr lang="es-ES" sz="4100" spc="0" dirty="0" err="1">
                  <a:solidFill>
                    <a:schemeClr val="bg1"/>
                  </a:solidFill>
                  <a:latin typeface="Nunito Bold" panose="00000800000000000000" pitchFamily="2" charset="0"/>
                </a:rPr>
                <a:t>on</a:t>
              </a:r>
              <a:r>
                <a:rPr lang="es-ES" sz="4100" spc="0" dirty="0">
                  <a:solidFill>
                    <a:schemeClr val="bg1"/>
                  </a:solidFill>
                  <a:latin typeface="Nunito Bold" panose="00000800000000000000" pitchFamily="2" charset="0"/>
                </a:rPr>
                <a:t> USS </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Polycystic ovaries on USS, obesity, oligomenorrhoea</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a:t>
              </a:r>
              <a:r>
                <a:rPr lang="fr-FR" sz="3200" spc="0" dirty="0" err="1">
                  <a:solidFill>
                    <a:schemeClr val="accent2"/>
                  </a:solidFill>
                  <a:latin typeface="Nunito Bold" panose="00000800000000000000" pitchFamily="2" charset="0"/>
                </a:rPr>
                <a:t>Previous</a:t>
              </a:r>
              <a:r>
                <a:rPr lang="fr-FR" sz="3200" spc="0" dirty="0">
                  <a:solidFill>
                    <a:schemeClr val="accent2"/>
                  </a:solidFill>
                  <a:latin typeface="Nunito Bold" panose="00000800000000000000" pitchFamily="2" charset="0"/>
                </a:rPr>
                <a:t> STI, </a:t>
              </a:r>
              <a:r>
                <a:rPr lang="fr-FR" sz="3200" spc="0" dirty="0" err="1">
                  <a:solidFill>
                    <a:schemeClr val="accent2"/>
                  </a:solidFill>
                  <a:latin typeface="Nunito Bold" panose="00000800000000000000" pitchFamily="2" charset="0"/>
                </a:rPr>
                <a:t>obesity</a:t>
              </a:r>
              <a:r>
                <a:rPr lang="fr-FR" sz="3200" spc="0" dirty="0">
                  <a:solidFill>
                    <a:schemeClr val="accent2"/>
                  </a:solidFill>
                  <a:latin typeface="Nunito Bold" panose="00000800000000000000" pitchFamily="2" charset="0"/>
                </a:rPr>
                <a:t>, </a:t>
              </a:r>
              <a:r>
                <a:rPr lang="fr-FR" sz="3200" spc="0" dirty="0" err="1">
                  <a:solidFill>
                    <a:schemeClr val="accent2"/>
                  </a:solidFill>
                  <a:latin typeface="Nunito Bold" panose="00000800000000000000" pitchFamily="2" charset="0"/>
                </a:rPr>
                <a:t>oligomenorrhoea</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Obesity, previous STI, IUD fitted</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2365043639"/>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581640"/>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PCOS</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3515781"/>
            <a:ext cx="22925315" cy="84741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indent="-571500" algn="l">
              <a:buFont typeface="Arial" panose="020B0604020202020204" pitchFamily="34" charset="0"/>
              <a:buChar char="•"/>
            </a:pPr>
            <a:r>
              <a:rPr lang="en-GB" sz="3600" dirty="0"/>
              <a:t>Most common endocrine disorder in women</a:t>
            </a:r>
          </a:p>
          <a:p>
            <a:pPr marL="571500" indent="-571500" algn="l">
              <a:buFont typeface="Arial" panose="020B0604020202020204" pitchFamily="34" charset="0"/>
              <a:buChar char="•"/>
            </a:pPr>
            <a:r>
              <a:rPr lang="en-GB" sz="3600" dirty="0"/>
              <a:t>Cause = unknown</a:t>
            </a:r>
          </a:p>
          <a:p>
            <a:pPr marL="571500" indent="-571500" algn="l">
              <a:buFont typeface="Arial" panose="020B0604020202020204" pitchFamily="34" charset="0"/>
              <a:buChar char="•"/>
            </a:pPr>
            <a:r>
              <a:rPr lang="en-GB" sz="3600" dirty="0"/>
              <a:t>Risk factors:</a:t>
            </a:r>
          </a:p>
          <a:p>
            <a:pPr lvl="1" algn="l"/>
            <a:r>
              <a:rPr lang="en-GB" sz="3600" dirty="0"/>
              <a:t>- </a:t>
            </a:r>
            <a:r>
              <a:rPr lang="en-GB" sz="3600" dirty="0" err="1"/>
              <a:t>FHx</a:t>
            </a:r>
            <a:endParaRPr lang="en-GB" sz="3600" dirty="0"/>
          </a:p>
          <a:p>
            <a:pPr lvl="1" algn="l"/>
            <a:r>
              <a:rPr lang="en-GB" sz="3600" dirty="0"/>
              <a:t>- Insulin resistance</a:t>
            </a:r>
          </a:p>
          <a:p>
            <a:pPr lvl="1" algn="l"/>
            <a:r>
              <a:rPr lang="en-GB" sz="3600" dirty="0"/>
              <a:t>- Obesity (BMI &gt;30) – 30-60% of women with PCOS are obese</a:t>
            </a:r>
          </a:p>
          <a:p>
            <a:pPr lvl="1" algn="l"/>
            <a:r>
              <a:rPr lang="en-GB" sz="3600" dirty="0"/>
              <a:t>- Hyperandrogenism</a:t>
            </a:r>
          </a:p>
          <a:p>
            <a:pPr marL="571500" indent="-571500" algn="l">
              <a:buFont typeface="Arial" panose="020B0604020202020204" pitchFamily="34" charset="0"/>
              <a:buChar char="•"/>
            </a:pPr>
            <a:r>
              <a:rPr lang="en-GB" sz="3600" dirty="0"/>
              <a:t>Symptoms: oligo/amenorrhoea, trouble with maintaining weight, hirsutism, male pattern hair loss, acne, obesity</a:t>
            </a:r>
          </a:p>
          <a:p>
            <a:pPr marL="571500" indent="-571500" algn="l">
              <a:buFont typeface="Arial" panose="020B0604020202020204" pitchFamily="34" charset="0"/>
              <a:buChar char="•"/>
            </a:pPr>
            <a:r>
              <a:rPr lang="en-GB" sz="3600" dirty="0"/>
              <a:t>Diagnosis: Rotterdam Criteria</a:t>
            </a:r>
          </a:p>
          <a:p>
            <a:pPr lvl="1" algn="l"/>
            <a:r>
              <a:rPr lang="en-GB" sz="3600" dirty="0"/>
              <a:t>- Oligo/amenorrhoea</a:t>
            </a:r>
          </a:p>
          <a:p>
            <a:pPr lvl="1" algn="l"/>
            <a:r>
              <a:rPr lang="en-GB" sz="3600" dirty="0"/>
              <a:t>- Clinical or biochemical signs of hyperandrogenism</a:t>
            </a:r>
          </a:p>
          <a:p>
            <a:pPr lvl="1" algn="l"/>
            <a:r>
              <a:rPr lang="en-GB" sz="3600" dirty="0"/>
              <a:t>- Polycystic ovaries seen on USS (&gt;12 follicles)</a:t>
            </a:r>
          </a:p>
          <a:p>
            <a:pPr marL="571500" indent="-571500" algn="l">
              <a:buFont typeface="Arial" panose="020B0604020202020204" pitchFamily="34" charset="0"/>
              <a:buChar char="•"/>
            </a:pPr>
            <a:r>
              <a:rPr lang="en-GB" sz="3600" dirty="0"/>
              <a:t>Investigations: Basal (day 2-5) LH; FSH; TFTs; prolactin; testosterone; pelvic USS</a:t>
            </a:r>
          </a:p>
          <a:p>
            <a:pPr marL="571500" indent="-571500" algn="l">
              <a:buFont typeface="Arial" panose="020B0604020202020204" pitchFamily="34" charset="0"/>
              <a:buChar char="•"/>
            </a:pPr>
            <a:r>
              <a:rPr lang="en-GB" sz="3600" dirty="0"/>
              <a:t>Can put patient at risk of CVD, diabetes, gestational diabetes, endometrial cancer</a:t>
            </a:r>
          </a:p>
          <a:p>
            <a:pPr algn="l"/>
            <a:endParaRPr lang="en-GB" sz="4000" dirty="0"/>
          </a:p>
        </p:txBody>
      </p:sp>
    </p:spTree>
    <p:extLst>
      <p:ext uri="{BB962C8B-B14F-4D97-AF65-F5344CB8AC3E}">
        <p14:creationId xmlns:p14="http://schemas.microsoft.com/office/powerpoint/2010/main" val="2147479796"/>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PCOS</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3392672"/>
            <a:ext cx="22925315" cy="87203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indent="-457200" algn="l">
              <a:buFont typeface="Arial" panose="020B0604020202020204" pitchFamily="34" charset="0"/>
              <a:buChar char="•"/>
            </a:pPr>
            <a:r>
              <a:rPr lang="en-GB" sz="4000" dirty="0"/>
              <a:t>Difficult to manage and symptoms distressing. Need holistic approach involving MDT</a:t>
            </a:r>
          </a:p>
          <a:p>
            <a:pPr marL="457200" indent="-457200" algn="l">
              <a:buFont typeface="Arial" panose="020B0604020202020204" pitchFamily="34" charset="0"/>
              <a:buChar char="•"/>
            </a:pPr>
            <a:r>
              <a:rPr lang="en-GB" sz="4000" dirty="0"/>
              <a:t>Mainstay of treatment = </a:t>
            </a:r>
            <a:r>
              <a:rPr lang="en-GB" sz="4000" dirty="0">
                <a:solidFill>
                  <a:srgbClr val="FF0000"/>
                </a:solidFill>
              </a:rPr>
              <a:t>weight loss</a:t>
            </a:r>
            <a:r>
              <a:rPr lang="en-GB" sz="4000" dirty="0"/>
              <a:t>. May need dietician referral</a:t>
            </a:r>
          </a:p>
          <a:p>
            <a:pPr marL="457200" indent="-457200" algn="l">
              <a:buFont typeface="Arial" panose="020B0604020202020204" pitchFamily="34" charset="0"/>
              <a:buChar char="•"/>
            </a:pPr>
            <a:r>
              <a:rPr lang="en-GB" sz="4000" dirty="0">
                <a:solidFill>
                  <a:srgbClr val="FF0000"/>
                </a:solidFill>
              </a:rPr>
              <a:t>Metformin</a:t>
            </a:r>
            <a:r>
              <a:rPr lang="en-GB" sz="4000" dirty="0"/>
              <a:t> – short term treatment of </a:t>
            </a:r>
            <a:r>
              <a:rPr lang="en-GB" sz="4000" dirty="0">
                <a:solidFill>
                  <a:srgbClr val="FF0000"/>
                </a:solidFill>
              </a:rPr>
              <a:t>insulin resistance</a:t>
            </a:r>
          </a:p>
          <a:p>
            <a:pPr marL="457200" indent="-457200" algn="l">
              <a:buFont typeface="Arial" panose="020B0604020202020204" pitchFamily="34" charset="0"/>
              <a:buChar char="•"/>
            </a:pPr>
            <a:r>
              <a:rPr lang="en-GB" sz="4000" dirty="0"/>
              <a:t>Fertility – </a:t>
            </a:r>
            <a:r>
              <a:rPr lang="en-GB" sz="4000" dirty="0" err="1">
                <a:solidFill>
                  <a:srgbClr val="FF0000"/>
                </a:solidFill>
              </a:rPr>
              <a:t>clomifene</a:t>
            </a:r>
            <a:r>
              <a:rPr lang="en-GB" sz="4000" dirty="0"/>
              <a:t>. If this doesn’t work </a:t>
            </a:r>
            <a:r>
              <a:rPr lang="en-GB" sz="4000" dirty="0">
                <a:solidFill>
                  <a:srgbClr val="FF0000"/>
                </a:solidFill>
              </a:rPr>
              <a:t>ovarian drilling</a:t>
            </a:r>
          </a:p>
          <a:p>
            <a:pPr marL="457200" indent="-457200" algn="l">
              <a:buFont typeface="Arial" panose="020B0604020202020204" pitchFamily="34" charset="0"/>
              <a:buChar char="•"/>
            </a:pPr>
            <a:r>
              <a:rPr lang="en-GB" sz="4000" dirty="0"/>
              <a:t>Oligo/amenorrhoea – COCP</a:t>
            </a:r>
          </a:p>
          <a:p>
            <a:pPr marL="457200" indent="-457200" algn="l">
              <a:buFont typeface="Arial" panose="020B0604020202020204" pitchFamily="34" charset="0"/>
              <a:buChar char="•"/>
            </a:pPr>
            <a:r>
              <a:rPr lang="en-GB" sz="4000" dirty="0"/>
              <a:t>Hirsutism – treated </a:t>
            </a:r>
            <a:r>
              <a:rPr lang="en-GB" sz="4000" dirty="0">
                <a:solidFill>
                  <a:srgbClr val="FF0000"/>
                </a:solidFill>
              </a:rPr>
              <a:t>cosmetically</a:t>
            </a:r>
            <a:r>
              <a:rPr lang="en-GB" sz="4000" dirty="0"/>
              <a:t>. </a:t>
            </a:r>
            <a:r>
              <a:rPr lang="en-GB" sz="4000" dirty="0" err="1">
                <a:solidFill>
                  <a:srgbClr val="FF0000"/>
                </a:solidFill>
              </a:rPr>
              <a:t>Dianette</a:t>
            </a:r>
            <a:r>
              <a:rPr lang="en-GB" sz="4000" dirty="0"/>
              <a:t> or antiandrogen creams. Male pattern hair loss is often difficult to treat.</a:t>
            </a:r>
          </a:p>
          <a:p>
            <a:pPr marL="457200" indent="-457200" algn="l">
              <a:buFont typeface="Arial" panose="020B0604020202020204" pitchFamily="34" charset="0"/>
              <a:buChar char="•"/>
            </a:pPr>
            <a:r>
              <a:rPr lang="en-GB" sz="4000" dirty="0"/>
              <a:t>Inform </a:t>
            </a:r>
            <a:r>
              <a:rPr lang="en-GB" sz="4000" dirty="0" err="1"/>
              <a:t>pt</a:t>
            </a:r>
            <a:r>
              <a:rPr lang="en-GB" sz="4000" dirty="0"/>
              <a:t> of risks</a:t>
            </a:r>
          </a:p>
          <a:p>
            <a:pPr lvl="1" algn="l"/>
            <a:r>
              <a:rPr lang="en-GB" sz="4000" dirty="0"/>
              <a:t>- Gestational diabetes</a:t>
            </a:r>
          </a:p>
          <a:p>
            <a:pPr lvl="1" algn="l"/>
            <a:r>
              <a:rPr lang="en-GB" sz="4000" dirty="0"/>
              <a:t>- T2DM</a:t>
            </a:r>
          </a:p>
          <a:p>
            <a:pPr lvl="1" algn="l"/>
            <a:r>
              <a:rPr lang="en-GB" sz="4000" dirty="0"/>
              <a:t>- CVD</a:t>
            </a:r>
          </a:p>
          <a:p>
            <a:pPr lvl="1" algn="l"/>
            <a:r>
              <a:rPr lang="en-GB" sz="4000" dirty="0"/>
              <a:t>- Endometrial cancer – NO increased risk of breast or ovarian cancer</a:t>
            </a:r>
          </a:p>
          <a:p>
            <a:pPr lvl="1" algn="l"/>
            <a:r>
              <a:rPr lang="en-GB" sz="4000" dirty="0"/>
              <a:t>- Issues surrounding fertility</a:t>
            </a:r>
          </a:p>
          <a:p>
            <a:pPr algn="l"/>
            <a:endParaRPr lang="en-GB" sz="4000" dirty="0"/>
          </a:p>
        </p:txBody>
      </p:sp>
    </p:spTree>
    <p:extLst>
      <p:ext uri="{BB962C8B-B14F-4D97-AF65-F5344CB8AC3E}">
        <p14:creationId xmlns:p14="http://schemas.microsoft.com/office/powerpoint/2010/main" val="160239582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24-year-old woman presents to the acute gynaecology unit with per vaginal bleeding. She is currently 11 weeks pregnant. She has had no abdominal pain. On examination, you find that she has a closed cervical </a:t>
            </a:r>
            <a:r>
              <a:rPr lang="en-GB" sz="3200" spc="0" dirty="0" err="1">
                <a:solidFill>
                  <a:schemeClr val="bg1"/>
                </a:solidFill>
                <a:latin typeface="+mn-lt"/>
              </a:rPr>
              <a:t>os</a:t>
            </a:r>
            <a:r>
              <a:rPr lang="en-GB" sz="3200" spc="0" dirty="0">
                <a:solidFill>
                  <a:schemeClr val="bg1"/>
                </a:solidFill>
                <a:latin typeface="+mn-lt"/>
              </a:rPr>
              <a:t>. </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most likely diagnosis?</a:t>
            </a:r>
            <a:endParaRPr lang="en-GB" sz="15200" spc="0" dirty="0">
              <a:solidFill>
                <a:schemeClr val="bg1"/>
              </a:solidFill>
              <a:latin typeface="+mn-lt"/>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Incomplete miscarriage</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Missed miscarriage</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Complete miscarriage</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Recurrent</a:t>
              </a:r>
              <a:r>
                <a:rPr lang="fr-FR" sz="3200" spc="0" dirty="0">
                  <a:solidFill>
                    <a:schemeClr val="bg1"/>
                  </a:solidFill>
                  <a:latin typeface="Nunito Bold" panose="00000800000000000000" pitchFamily="2" charset="0"/>
                </a:rPr>
                <a:t> </a:t>
              </a:r>
              <a:r>
                <a:rPr lang="fr-FR" sz="3200" spc="0" dirty="0" err="1">
                  <a:solidFill>
                    <a:schemeClr val="bg1"/>
                  </a:solidFill>
                  <a:latin typeface="Nunito Bold" panose="00000800000000000000" pitchFamily="2" charset="0"/>
                </a:rPr>
                <a:t>miscarriage</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Threatened miscarriage</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2444798836"/>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Oligomenorrhoea</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5239331"/>
            <a:ext cx="22925315" cy="50270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indent="-571500" algn="l">
              <a:buFont typeface="Arial" panose="020B0604020202020204" pitchFamily="34" charset="0"/>
              <a:buChar char="•"/>
            </a:pPr>
            <a:r>
              <a:rPr lang="en-GB" sz="4000" dirty="0"/>
              <a:t>Menstrual cycle longer than </a:t>
            </a:r>
            <a:r>
              <a:rPr lang="en-GB" sz="4000" dirty="0">
                <a:solidFill>
                  <a:srgbClr val="FF0000"/>
                </a:solidFill>
              </a:rPr>
              <a:t>42 days</a:t>
            </a:r>
          </a:p>
          <a:p>
            <a:pPr marL="571500" indent="-571500" algn="l">
              <a:buFont typeface="Arial" panose="020B0604020202020204" pitchFamily="34" charset="0"/>
              <a:buChar char="•"/>
            </a:pPr>
            <a:r>
              <a:rPr lang="en-GB" sz="4000" dirty="0"/>
              <a:t>Most causes are similar to that of secondary amenorrhoea:</a:t>
            </a:r>
          </a:p>
          <a:p>
            <a:pPr lvl="1" algn="l"/>
            <a:r>
              <a:rPr lang="en-GB" sz="4000" dirty="0">
                <a:solidFill>
                  <a:srgbClr val="FF0000"/>
                </a:solidFill>
              </a:rPr>
              <a:t>- PCOS</a:t>
            </a:r>
            <a:r>
              <a:rPr lang="en-GB" sz="4000" dirty="0"/>
              <a:t> is the most common cause</a:t>
            </a:r>
          </a:p>
          <a:p>
            <a:pPr lvl="1" algn="l"/>
            <a:r>
              <a:rPr lang="en-GB" sz="4000" dirty="0"/>
              <a:t>- Stress</a:t>
            </a:r>
          </a:p>
          <a:p>
            <a:pPr lvl="1" algn="l"/>
            <a:r>
              <a:rPr lang="en-GB" sz="4000" dirty="0"/>
              <a:t>- Borderline </a:t>
            </a:r>
            <a:r>
              <a:rPr lang="en-GB" sz="4000" dirty="0">
                <a:solidFill>
                  <a:srgbClr val="FF0000"/>
                </a:solidFill>
              </a:rPr>
              <a:t>low BMI</a:t>
            </a:r>
          </a:p>
          <a:p>
            <a:pPr lvl="1" algn="l"/>
            <a:r>
              <a:rPr lang="en-GB" sz="4000" dirty="0">
                <a:solidFill>
                  <a:srgbClr val="FF0000"/>
                </a:solidFill>
              </a:rPr>
              <a:t>- Obesity</a:t>
            </a:r>
            <a:r>
              <a:rPr lang="en-GB" sz="4000" dirty="0"/>
              <a:t> without PCOS</a:t>
            </a:r>
          </a:p>
          <a:p>
            <a:pPr lvl="1" algn="l"/>
            <a:r>
              <a:rPr lang="en-GB" sz="4000" dirty="0">
                <a:solidFill>
                  <a:srgbClr val="FF0000"/>
                </a:solidFill>
              </a:rPr>
              <a:t>- Ovarian resistance </a:t>
            </a:r>
            <a:r>
              <a:rPr lang="en-GB" sz="4000" dirty="0"/>
              <a:t>leading to anovulation</a:t>
            </a:r>
          </a:p>
          <a:p>
            <a:pPr lvl="1" algn="l"/>
            <a:r>
              <a:rPr lang="en-GB" sz="4000" dirty="0"/>
              <a:t>- Milder degrees of </a:t>
            </a:r>
            <a:r>
              <a:rPr lang="en-GB" sz="4000" dirty="0">
                <a:solidFill>
                  <a:srgbClr val="FF0000"/>
                </a:solidFill>
              </a:rPr>
              <a:t>hyperprolactinaemia</a:t>
            </a:r>
            <a:r>
              <a:rPr lang="en-GB" sz="4000" dirty="0"/>
              <a:t> and mild </a:t>
            </a:r>
            <a:r>
              <a:rPr lang="en-GB" sz="4000" dirty="0">
                <a:solidFill>
                  <a:srgbClr val="FF0000"/>
                </a:solidFill>
              </a:rPr>
              <a:t>thyroid disease </a:t>
            </a:r>
            <a:r>
              <a:rPr lang="en-GB" sz="4000" dirty="0"/>
              <a:t>also need to be excluded.</a:t>
            </a:r>
          </a:p>
        </p:txBody>
      </p:sp>
    </p:spTree>
    <p:extLst>
      <p:ext uri="{BB962C8B-B14F-4D97-AF65-F5344CB8AC3E}">
        <p14:creationId xmlns:p14="http://schemas.microsoft.com/office/powerpoint/2010/main" val="1469636287"/>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92500"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r>
              <a:rPr lang="en-GB" sz="3900" dirty="0">
                <a:solidFill>
                  <a:schemeClr val="bg1"/>
                </a:solidFill>
              </a:rPr>
              <a:t>A 24-year-old woman presents to the GP with painful periods for a number of years. She notices she has a deep pain before her period starts each month and notices the same pain on passing urine and stool. She has never been sexually active but has noticed pain when inserting a tampon. The pain is interfering with her day to day activities and she is having to take more sick days each month. It is not well controlled with paracetamol and ibuprofen. She has a PMHx of asthma and a </a:t>
            </a:r>
            <a:r>
              <a:rPr lang="en-GB" sz="3900" dirty="0" err="1">
                <a:solidFill>
                  <a:schemeClr val="bg1"/>
                </a:solidFill>
              </a:rPr>
              <a:t>FHx</a:t>
            </a:r>
            <a:r>
              <a:rPr lang="en-GB" sz="3900" dirty="0">
                <a:solidFill>
                  <a:schemeClr val="bg1"/>
                </a:solidFill>
              </a:rPr>
              <a:t> of fibroids.</a:t>
            </a:r>
          </a:p>
          <a:p>
            <a:endParaRPr lang="en-GB" sz="3900" dirty="0">
              <a:solidFill>
                <a:schemeClr val="bg1"/>
              </a:solidFill>
            </a:endParaRPr>
          </a:p>
          <a:p>
            <a:r>
              <a:rPr lang="en-GB" sz="3900" dirty="0">
                <a:solidFill>
                  <a:schemeClr val="bg1"/>
                </a:solidFill>
              </a:rPr>
              <a:t>What is the gold standard investigation for diagnosing this condition?</a:t>
            </a:r>
            <a:endParaRPr lang="en-GB" sz="9600" dirty="0">
              <a:solidFill>
                <a:schemeClr val="bg1"/>
              </a:solidFill>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Transvaginal ultrasound scan</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a:t>
              </a:r>
              <a:r>
                <a:rPr lang="es-ES" sz="3200" spc="0" dirty="0">
                  <a:solidFill>
                    <a:schemeClr val="bg1"/>
                  </a:solidFill>
                  <a:latin typeface="Nunito Bold" panose="00000800000000000000" pitchFamily="2" charset="0"/>
                </a:rPr>
                <a:t>CT Pelvis</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Hysteroscopy</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Endocervical swab</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Laparoscopy</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154536718"/>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92500"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r>
              <a:rPr lang="en-GB" sz="3900" dirty="0">
                <a:solidFill>
                  <a:schemeClr val="bg1"/>
                </a:solidFill>
              </a:rPr>
              <a:t>A 24-year-old woman presents to the GP with painful periods for a number of years. She notices she has a </a:t>
            </a:r>
            <a:r>
              <a:rPr lang="en-GB" sz="3900" dirty="0">
                <a:solidFill>
                  <a:srgbClr val="FF0000"/>
                </a:solidFill>
              </a:rPr>
              <a:t>deep pain before her period starts</a:t>
            </a:r>
            <a:r>
              <a:rPr lang="en-GB" sz="3900" dirty="0">
                <a:solidFill>
                  <a:schemeClr val="bg1"/>
                </a:solidFill>
              </a:rPr>
              <a:t> each month and notices the same </a:t>
            </a:r>
            <a:r>
              <a:rPr lang="en-GB" sz="3900" dirty="0">
                <a:solidFill>
                  <a:srgbClr val="FF0000"/>
                </a:solidFill>
              </a:rPr>
              <a:t>pain on passing urine and stool. </a:t>
            </a:r>
            <a:r>
              <a:rPr lang="en-GB" sz="3900" dirty="0">
                <a:solidFill>
                  <a:schemeClr val="bg1"/>
                </a:solidFill>
              </a:rPr>
              <a:t>She has never been sexually active but has noticed </a:t>
            </a:r>
            <a:r>
              <a:rPr lang="en-GB" sz="3900" dirty="0">
                <a:solidFill>
                  <a:srgbClr val="FF0000"/>
                </a:solidFill>
              </a:rPr>
              <a:t>pain when inserting a tampon</a:t>
            </a:r>
            <a:r>
              <a:rPr lang="en-GB" sz="3900" dirty="0">
                <a:solidFill>
                  <a:schemeClr val="bg1"/>
                </a:solidFill>
              </a:rPr>
              <a:t>. The pain is interfering with her day to day activities and she is having to take more sick days each month. It is not well controlled with paracetamol and ibuprofen. She has a PMHx of asthma and a </a:t>
            </a:r>
            <a:r>
              <a:rPr lang="en-GB" sz="3900" dirty="0" err="1">
                <a:solidFill>
                  <a:schemeClr val="bg1"/>
                </a:solidFill>
              </a:rPr>
              <a:t>FHx</a:t>
            </a:r>
            <a:r>
              <a:rPr lang="en-GB" sz="3900" dirty="0">
                <a:solidFill>
                  <a:schemeClr val="bg1"/>
                </a:solidFill>
              </a:rPr>
              <a:t> of fibroids.</a:t>
            </a:r>
          </a:p>
          <a:p>
            <a:endParaRPr lang="en-GB" sz="3900" dirty="0">
              <a:solidFill>
                <a:schemeClr val="bg1"/>
              </a:solidFill>
            </a:endParaRPr>
          </a:p>
          <a:p>
            <a:r>
              <a:rPr lang="en-GB" sz="3900" dirty="0">
                <a:solidFill>
                  <a:schemeClr val="bg1"/>
                </a:solidFill>
              </a:rPr>
              <a:t>What is the gold standard investigation for diagnosing this condition?</a:t>
            </a:r>
            <a:endParaRPr lang="en-GB" sz="9600" dirty="0">
              <a:solidFill>
                <a:schemeClr val="bg1"/>
              </a:solidFill>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A. Transvaginal ultrasound scan</a:t>
              </a:r>
              <a:endParaRPr lang="en-GB" sz="15200" spc="0" dirty="0">
                <a:solidFill>
                  <a:schemeClr val="accent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a:t>
              </a:r>
              <a:r>
                <a:rPr lang="es-ES" sz="3200" spc="0" dirty="0">
                  <a:solidFill>
                    <a:schemeClr val="accent2"/>
                  </a:solidFill>
                  <a:latin typeface="Nunito Bold" panose="00000800000000000000" pitchFamily="2" charset="0"/>
                </a:rPr>
                <a:t>CT Pelvis</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Hysteroscopy</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Endocervical swab</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Laparoscopy</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448855164"/>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Endometriosis</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2985969"/>
            <a:ext cx="22925315" cy="68736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1" indent="0" algn="l"/>
            <a:r>
              <a:rPr lang="en-GB" sz="4400" dirty="0">
                <a:solidFill>
                  <a:srgbClr val="FF0000"/>
                </a:solidFill>
              </a:rPr>
              <a:t>Ectopic growth</a:t>
            </a:r>
            <a:r>
              <a:rPr lang="en-GB" sz="4400" dirty="0"/>
              <a:t> of endometrial tissue outside of the uterine cavity.</a:t>
            </a:r>
          </a:p>
          <a:p>
            <a:pPr marL="571500" lvl="1" indent="-571500" algn="l">
              <a:buFont typeface="Arial" panose="020B0604020202020204" pitchFamily="34" charset="0"/>
              <a:buChar char="•"/>
            </a:pPr>
            <a:r>
              <a:rPr lang="en-GB" sz="4400" dirty="0"/>
              <a:t>Symptoms: chronic pelvic pain, dysmenorrhoea, dyspareunia, </a:t>
            </a:r>
            <a:r>
              <a:rPr lang="en-GB" sz="4400" dirty="0" err="1"/>
              <a:t>dyschezia</a:t>
            </a:r>
            <a:r>
              <a:rPr lang="en-GB" sz="4400" dirty="0"/>
              <a:t>, dysuria, subfertility</a:t>
            </a:r>
          </a:p>
          <a:p>
            <a:pPr marL="571500" lvl="1" indent="-571500" algn="l">
              <a:buFont typeface="Arial" panose="020B0604020202020204" pitchFamily="34" charset="0"/>
              <a:buChar char="•"/>
            </a:pPr>
            <a:r>
              <a:rPr lang="en-GB" sz="4400" dirty="0"/>
              <a:t>On pelvic exam: </a:t>
            </a:r>
            <a:r>
              <a:rPr lang="en-GB" sz="4400" dirty="0">
                <a:solidFill>
                  <a:srgbClr val="FF0000"/>
                </a:solidFill>
              </a:rPr>
              <a:t>immobile uterus</a:t>
            </a:r>
            <a:r>
              <a:rPr lang="en-GB" sz="4400" dirty="0"/>
              <a:t>, tender nodularity</a:t>
            </a:r>
          </a:p>
          <a:p>
            <a:pPr marL="571500" lvl="1" indent="-571500" algn="l">
              <a:buFont typeface="Arial" panose="020B0604020202020204" pitchFamily="34" charset="0"/>
              <a:buChar char="•"/>
            </a:pPr>
            <a:r>
              <a:rPr lang="en-GB" sz="4400" dirty="0"/>
              <a:t>Investigations: </a:t>
            </a:r>
            <a:r>
              <a:rPr lang="en-GB" sz="4400" dirty="0">
                <a:solidFill>
                  <a:srgbClr val="FF0000"/>
                </a:solidFill>
              </a:rPr>
              <a:t>laparoscopy</a:t>
            </a:r>
            <a:r>
              <a:rPr lang="en-GB" sz="4400" dirty="0"/>
              <a:t> is gold standard. No need for USS </a:t>
            </a:r>
          </a:p>
          <a:p>
            <a:pPr marL="571500" lvl="1" indent="-571500" algn="l">
              <a:buFont typeface="Arial" panose="020B0604020202020204" pitchFamily="34" charset="0"/>
              <a:buChar char="•"/>
            </a:pPr>
            <a:r>
              <a:rPr lang="en-GB" sz="4400" dirty="0"/>
              <a:t>Treatment: </a:t>
            </a:r>
            <a:r>
              <a:rPr lang="en-GB" sz="4400" dirty="0">
                <a:solidFill>
                  <a:srgbClr val="FF0000"/>
                </a:solidFill>
              </a:rPr>
              <a:t>mefenamic acid </a:t>
            </a:r>
            <a:r>
              <a:rPr lang="en-GB" sz="4400" dirty="0"/>
              <a:t>(pain relief) with each period. </a:t>
            </a:r>
          </a:p>
          <a:p>
            <a:pPr marL="571500" lvl="1" indent="-571500" algn="l">
              <a:buFont typeface="Arial" panose="020B0604020202020204" pitchFamily="34" charset="0"/>
              <a:buChar char="•"/>
            </a:pPr>
            <a:r>
              <a:rPr lang="en-GB" sz="4400" dirty="0"/>
              <a:t>COCP/progestogens (e.g. POP, Mirena coil) can help</a:t>
            </a:r>
          </a:p>
          <a:p>
            <a:pPr marL="571500" lvl="1" indent="-571500" algn="l">
              <a:buFont typeface="Arial" panose="020B0604020202020204" pitchFamily="34" charset="0"/>
              <a:buChar char="•"/>
            </a:pPr>
            <a:r>
              <a:rPr lang="en-GB" sz="4400" dirty="0"/>
              <a:t>GnRH analogues reduce the oestrogen levels to </a:t>
            </a:r>
            <a:r>
              <a:rPr lang="en-GB" sz="4400" dirty="0">
                <a:solidFill>
                  <a:srgbClr val="FF0000"/>
                </a:solidFill>
              </a:rPr>
              <a:t>inhibit growth </a:t>
            </a:r>
            <a:r>
              <a:rPr lang="en-GB" sz="4400" dirty="0"/>
              <a:t>of endometrium</a:t>
            </a:r>
          </a:p>
          <a:p>
            <a:pPr marL="571500" lvl="1" indent="-571500" algn="l">
              <a:buFont typeface="Arial" panose="020B0604020202020204" pitchFamily="34" charset="0"/>
              <a:buChar char="•"/>
            </a:pPr>
            <a:r>
              <a:rPr lang="en-GB" sz="4400" dirty="0"/>
              <a:t>Subfertility treatment: </a:t>
            </a:r>
            <a:r>
              <a:rPr lang="en-GB" sz="4400" dirty="0">
                <a:solidFill>
                  <a:srgbClr val="FF0000"/>
                </a:solidFill>
              </a:rPr>
              <a:t>surgical removal </a:t>
            </a:r>
            <a:r>
              <a:rPr lang="en-GB" sz="4400" dirty="0"/>
              <a:t>of endometriotic lesions can increase fertility in mild disease. </a:t>
            </a:r>
            <a:r>
              <a:rPr lang="en-GB" sz="4400" dirty="0">
                <a:solidFill>
                  <a:srgbClr val="FF0000"/>
                </a:solidFill>
              </a:rPr>
              <a:t>IVF </a:t>
            </a:r>
            <a:r>
              <a:rPr lang="en-GB" sz="4400" dirty="0"/>
              <a:t>is often done in moderate-severe disease.</a:t>
            </a:r>
          </a:p>
          <a:p>
            <a:pPr algn="l"/>
            <a:endParaRPr lang="en-GB" sz="4800" dirty="0"/>
          </a:p>
        </p:txBody>
      </p:sp>
    </p:spTree>
    <p:extLst>
      <p:ext uri="{BB962C8B-B14F-4D97-AF65-F5344CB8AC3E}">
        <p14:creationId xmlns:p14="http://schemas.microsoft.com/office/powerpoint/2010/main" val="3659239873"/>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Adenomyosis</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3293746"/>
            <a:ext cx="22925315" cy="62581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indent="-571500" algn="l">
              <a:buFont typeface="Arial" panose="020B0604020202020204" pitchFamily="34" charset="0"/>
              <a:buChar char="•"/>
            </a:pPr>
            <a:r>
              <a:rPr lang="en-GB" sz="4400" dirty="0"/>
              <a:t>Adenomyosis: growth of endometrium into the myometrium</a:t>
            </a:r>
          </a:p>
          <a:p>
            <a:pPr marL="571500" indent="-571500" algn="l">
              <a:buFont typeface="Arial" panose="020B0604020202020204" pitchFamily="34" charset="0"/>
              <a:buChar char="•"/>
            </a:pPr>
            <a:r>
              <a:rPr lang="en-GB" sz="4400" dirty="0">
                <a:solidFill>
                  <a:srgbClr val="FF0000"/>
                </a:solidFill>
              </a:rPr>
              <a:t>Bulky uterus </a:t>
            </a:r>
            <a:r>
              <a:rPr lang="en-GB" sz="4400" dirty="0"/>
              <a:t>on bimanual examination</a:t>
            </a:r>
          </a:p>
          <a:p>
            <a:pPr marL="571500" indent="-571500" algn="l">
              <a:buFont typeface="Arial" panose="020B0604020202020204" pitchFamily="34" charset="0"/>
              <a:buChar char="•"/>
            </a:pPr>
            <a:r>
              <a:rPr lang="en-GB" sz="4400" dirty="0"/>
              <a:t>Investigations: USS for diagnosis: </a:t>
            </a:r>
            <a:r>
              <a:rPr lang="en-GB" sz="4400" dirty="0">
                <a:solidFill>
                  <a:srgbClr val="FF0000"/>
                </a:solidFill>
              </a:rPr>
              <a:t>echogenicity</a:t>
            </a:r>
            <a:r>
              <a:rPr lang="en-GB" sz="4400" dirty="0"/>
              <a:t> of myometrium, </a:t>
            </a:r>
            <a:r>
              <a:rPr lang="en-GB" sz="4400" dirty="0">
                <a:solidFill>
                  <a:srgbClr val="FF0000"/>
                </a:solidFill>
              </a:rPr>
              <a:t>indistinct borders </a:t>
            </a:r>
            <a:r>
              <a:rPr lang="en-GB" sz="4400" dirty="0"/>
              <a:t>between endometrium and myometrium</a:t>
            </a:r>
          </a:p>
          <a:p>
            <a:pPr marL="571500" indent="-571500" algn="l">
              <a:buFont typeface="Arial" panose="020B0604020202020204" pitchFamily="34" charset="0"/>
              <a:buChar char="•"/>
            </a:pPr>
            <a:r>
              <a:rPr lang="en-GB" sz="4400" dirty="0"/>
              <a:t>Treatment: </a:t>
            </a:r>
          </a:p>
          <a:p>
            <a:pPr lvl="1" algn="l"/>
            <a:r>
              <a:rPr lang="en-GB" sz="4400" dirty="0"/>
              <a:t>- cycle suppression with </a:t>
            </a:r>
            <a:r>
              <a:rPr lang="en-GB" sz="4400" dirty="0">
                <a:solidFill>
                  <a:srgbClr val="FF0000"/>
                </a:solidFill>
              </a:rPr>
              <a:t>COCP, POP or Mirena</a:t>
            </a:r>
          </a:p>
          <a:p>
            <a:pPr lvl="1" algn="l"/>
            <a:r>
              <a:rPr lang="en-GB" sz="4400" dirty="0">
                <a:solidFill>
                  <a:srgbClr val="FF0000"/>
                </a:solidFill>
              </a:rPr>
              <a:t>- Mefenamic acid</a:t>
            </a:r>
            <a:r>
              <a:rPr lang="en-GB" sz="4400" dirty="0"/>
              <a:t> during period to treat pain</a:t>
            </a:r>
          </a:p>
          <a:p>
            <a:pPr lvl="1" algn="l"/>
            <a:r>
              <a:rPr lang="en-GB" sz="4400" dirty="0">
                <a:solidFill>
                  <a:srgbClr val="FF0000"/>
                </a:solidFill>
              </a:rPr>
              <a:t>- Hysterectomy</a:t>
            </a:r>
            <a:r>
              <a:rPr lang="en-GB" sz="4400" dirty="0"/>
              <a:t> with </a:t>
            </a:r>
            <a:r>
              <a:rPr lang="en-GB" sz="4400" dirty="0">
                <a:solidFill>
                  <a:srgbClr val="FF0000"/>
                </a:solidFill>
              </a:rPr>
              <a:t>HRT</a:t>
            </a:r>
            <a:r>
              <a:rPr lang="en-GB" sz="4400" dirty="0"/>
              <a:t> if her family is complete</a:t>
            </a:r>
          </a:p>
          <a:p>
            <a:pPr algn="l"/>
            <a:endParaRPr lang="en-GB" sz="4800" dirty="0"/>
          </a:p>
        </p:txBody>
      </p:sp>
    </p:spTree>
    <p:extLst>
      <p:ext uri="{BB962C8B-B14F-4D97-AF65-F5344CB8AC3E}">
        <p14:creationId xmlns:p14="http://schemas.microsoft.com/office/powerpoint/2010/main" val="1624600139"/>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Other causes of dysmenorrhoea</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5325071"/>
            <a:ext cx="22925315" cy="21954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indent="-571500" algn="l">
              <a:buFont typeface="Arial" panose="020B0604020202020204" pitchFamily="34" charset="0"/>
              <a:buChar char="•"/>
            </a:pPr>
            <a:r>
              <a:rPr lang="en-GB" sz="4400" dirty="0"/>
              <a:t>Fibroids - unsure as to whether they cause pain. Main symptom is menorrhagia</a:t>
            </a:r>
          </a:p>
          <a:p>
            <a:pPr marL="571500" indent="-571500" algn="l">
              <a:buFont typeface="Arial" panose="020B0604020202020204" pitchFamily="34" charset="0"/>
              <a:buChar char="•"/>
            </a:pPr>
            <a:r>
              <a:rPr lang="en-GB" sz="4400" dirty="0"/>
              <a:t>IUD - side effect can be painful periods</a:t>
            </a:r>
          </a:p>
          <a:p>
            <a:pPr algn="l"/>
            <a:endParaRPr lang="en-GB" sz="4800" dirty="0"/>
          </a:p>
        </p:txBody>
      </p:sp>
    </p:spTree>
    <p:extLst>
      <p:ext uri="{BB962C8B-B14F-4D97-AF65-F5344CB8AC3E}">
        <p14:creationId xmlns:p14="http://schemas.microsoft.com/office/powerpoint/2010/main" val="1185784905"/>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493818" y="3597640"/>
            <a:ext cx="19330414" cy="321013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r>
              <a:rPr lang="en-GB" sz="3600" dirty="0">
                <a:solidFill>
                  <a:schemeClr val="bg1"/>
                </a:solidFill>
              </a:rPr>
              <a:t>A 32-year-old woman presents to A&amp;E with heavy uterine bleeding. She is currently on her period. She usually has heavy periods but she has noticed her periods have become increasingly heavier over the last few years. She is currently using urinary incontinence pads as sanitation and having to change them every 2 hours. She has also noticed clotting in recent months. She has mild period pain every month, but this is well controlled with occasional paracetamol. She smokes 5 cigarettes a day and is not sexually active. She has no significant family history.</a:t>
            </a:r>
          </a:p>
          <a:p>
            <a:endParaRPr lang="en-GB" sz="3600" dirty="0">
              <a:solidFill>
                <a:schemeClr val="bg1"/>
              </a:solidFill>
            </a:endParaRPr>
          </a:p>
          <a:p>
            <a:r>
              <a:rPr lang="en-GB" sz="3600" dirty="0">
                <a:solidFill>
                  <a:schemeClr val="bg1"/>
                </a:solidFill>
              </a:rPr>
              <a:t>Which condition is this woman most likely to have?</a:t>
            </a:r>
            <a:endParaRPr lang="en-GB" sz="6000" spc="0" dirty="0">
              <a:solidFill>
                <a:schemeClr val="bg1"/>
              </a:solidFill>
              <a:latin typeface="+mn-lt"/>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Adenomyosis</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a:t>
              </a:r>
              <a:r>
                <a:rPr lang="es-ES" sz="3200" spc="0" dirty="0" err="1">
                  <a:solidFill>
                    <a:schemeClr val="bg1"/>
                  </a:solidFill>
                  <a:latin typeface="Nunito Bold" panose="00000800000000000000" pitchFamily="2" charset="0"/>
                </a:rPr>
                <a:t>Dysfunctional</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Uterine</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Bleeding</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Fibroids</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a:t>
              </a:r>
              <a:r>
                <a:rPr lang="fr-FR" sz="3200" spc="0" dirty="0" err="1">
                  <a:solidFill>
                    <a:schemeClr val="bg1"/>
                  </a:solidFill>
                  <a:latin typeface="Nunito Bold" panose="00000800000000000000" pitchFamily="2" charset="0"/>
                </a:rPr>
                <a:t>Hypothyroidism</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Pelvic inflammatory </a:t>
              </a:r>
              <a:r>
                <a:rPr lang="en-GB" sz="3200" spc="0" dirty="0" err="1">
                  <a:solidFill>
                    <a:schemeClr val="bg1"/>
                  </a:solidFill>
                  <a:latin typeface="Nunito Bold" panose="00000800000000000000" pitchFamily="2" charset="0"/>
                </a:rPr>
                <a:t>dIsease</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2411110040"/>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493818" y="3597640"/>
            <a:ext cx="19330414" cy="321013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r>
              <a:rPr lang="en-GB" sz="3600" dirty="0">
                <a:solidFill>
                  <a:schemeClr val="bg1"/>
                </a:solidFill>
              </a:rPr>
              <a:t>A 32-year-old woman presents to A&amp;E with </a:t>
            </a:r>
            <a:r>
              <a:rPr lang="en-GB" sz="3600" dirty="0">
                <a:solidFill>
                  <a:srgbClr val="FF0000"/>
                </a:solidFill>
              </a:rPr>
              <a:t>heavy uterine bleeding</a:t>
            </a:r>
            <a:r>
              <a:rPr lang="en-GB" sz="3600" dirty="0">
                <a:solidFill>
                  <a:schemeClr val="bg1"/>
                </a:solidFill>
              </a:rPr>
              <a:t>. She is currently on her period. She usually has heavy periods but she has noticed her periods have become </a:t>
            </a:r>
            <a:r>
              <a:rPr lang="en-GB" sz="3600" dirty="0">
                <a:solidFill>
                  <a:srgbClr val="FF0000"/>
                </a:solidFill>
              </a:rPr>
              <a:t>increasingly heavier over the last few years</a:t>
            </a:r>
            <a:r>
              <a:rPr lang="en-GB" sz="3600" dirty="0">
                <a:solidFill>
                  <a:schemeClr val="bg1"/>
                </a:solidFill>
              </a:rPr>
              <a:t>. She is currently using </a:t>
            </a:r>
            <a:r>
              <a:rPr lang="en-GB" sz="3600" dirty="0">
                <a:solidFill>
                  <a:srgbClr val="FF0000"/>
                </a:solidFill>
              </a:rPr>
              <a:t>urinary incontinence pads </a:t>
            </a:r>
            <a:r>
              <a:rPr lang="en-GB" sz="3600" dirty="0">
                <a:solidFill>
                  <a:schemeClr val="bg1"/>
                </a:solidFill>
              </a:rPr>
              <a:t>as sanitation and having to change them </a:t>
            </a:r>
            <a:r>
              <a:rPr lang="en-GB" sz="3600" dirty="0">
                <a:solidFill>
                  <a:srgbClr val="FF0000"/>
                </a:solidFill>
              </a:rPr>
              <a:t>every 2 hours</a:t>
            </a:r>
            <a:r>
              <a:rPr lang="en-GB" sz="3600" dirty="0">
                <a:solidFill>
                  <a:schemeClr val="bg1"/>
                </a:solidFill>
              </a:rPr>
              <a:t>. She has also noticed </a:t>
            </a:r>
            <a:r>
              <a:rPr lang="en-GB" sz="3600" dirty="0">
                <a:solidFill>
                  <a:srgbClr val="FF0000"/>
                </a:solidFill>
              </a:rPr>
              <a:t>clotting</a:t>
            </a:r>
            <a:r>
              <a:rPr lang="en-GB" sz="3600" dirty="0">
                <a:solidFill>
                  <a:schemeClr val="bg1"/>
                </a:solidFill>
              </a:rPr>
              <a:t> in recent months. She has mild period pain every month, but this is well controlled with occasional paracetamol. She smokes 5 cigarettes a day and is not sexually active. She has </a:t>
            </a:r>
            <a:r>
              <a:rPr lang="en-GB" sz="3600" dirty="0">
                <a:solidFill>
                  <a:srgbClr val="FF0000"/>
                </a:solidFill>
              </a:rPr>
              <a:t>no significant family history.</a:t>
            </a:r>
          </a:p>
          <a:p>
            <a:endParaRPr lang="en-GB" sz="3600" dirty="0">
              <a:solidFill>
                <a:schemeClr val="bg1"/>
              </a:solidFill>
            </a:endParaRPr>
          </a:p>
          <a:p>
            <a:r>
              <a:rPr lang="en-GB" sz="3600" dirty="0">
                <a:solidFill>
                  <a:schemeClr val="bg1"/>
                </a:solidFill>
              </a:rPr>
              <a:t>Which condition is this woman </a:t>
            </a:r>
            <a:r>
              <a:rPr lang="en-GB" sz="3600" dirty="0">
                <a:solidFill>
                  <a:srgbClr val="FF0000"/>
                </a:solidFill>
              </a:rPr>
              <a:t>most likely </a:t>
            </a:r>
            <a:r>
              <a:rPr lang="en-GB" sz="3600" dirty="0">
                <a:solidFill>
                  <a:schemeClr val="bg1"/>
                </a:solidFill>
              </a:rPr>
              <a:t>to have?</a:t>
            </a:r>
            <a:endParaRPr lang="en-GB" sz="6000" spc="0" dirty="0">
              <a:solidFill>
                <a:schemeClr val="bg1"/>
              </a:solidFill>
              <a:latin typeface="+mn-lt"/>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A. Adenomyosis</a:t>
              </a:r>
              <a:endParaRPr lang="en-GB" sz="15200" spc="0" dirty="0">
                <a:solidFill>
                  <a:schemeClr val="accent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a:t>
              </a:r>
              <a:r>
                <a:rPr lang="es-ES" sz="3200" spc="0" dirty="0" err="1">
                  <a:solidFill>
                    <a:schemeClr val="bg1"/>
                  </a:solidFill>
                  <a:latin typeface="Nunito Bold" panose="00000800000000000000" pitchFamily="2" charset="0"/>
                </a:rPr>
                <a:t>Dysfunctional</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Uterine</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Bleeding</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Fibroids</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a:t>
              </a:r>
              <a:r>
                <a:rPr lang="fr-FR" sz="3200" spc="0" dirty="0" err="1">
                  <a:solidFill>
                    <a:schemeClr val="accent2"/>
                  </a:solidFill>
                  <a:latin typeface="Nunito Bold" panose="00000800000000000000" pitchFamily="2" charset="0"/>
                </a:rPr>
                <a:t>Hypothyroidism</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Pelvic inflammatory </a:t>
              </a:r>
              <a:r>
                <a:rPr lang="en-GB" sz="3200" spc="0" dirty="0" err="1">
                  <a:solidFill>
                    <a:schemeClr val="accent2"/>
                  </a:solidFill>
                  <a:latin typeface="Nunito Bold" panose="00000800000000000000" pitchFamily="2" charset="0"/>
                </a:rPr>
                <a:t>dIsease</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896200710"/>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Menorrhagia</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3047525"/>
            <a:ext cx="22925315" cy="67505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685800" indent="-685800" algn="l">
              <a:buFont typeface="Arial" panose="020B0604020202020204" pitchFamily="34" charset="0"/>
              <a:buChar char="•"/>
            </a:pPr>
            <a:r>
              <a:rPr lang="en-GB" sz="4800" dirty="0"/>
              <a:t>Menstrual blood loss </a:t>
            </a:r>
            <a:r>
              <a:rPr lang="en-GB" sz="4800" dirty="0">
                <a:solidFill>
                  <a:srgbClr val="FF0000"/>
                </a:solidFill>
              </a:rPr>
              <a:t>&gt;80ml/cycle</a:t>
            </a:r>
          </a:p>
          <a:p>
            <a:pPr marL="685800" indent="-685800" algn="l">
              <a:buFont typeface="Arial" panose="020B0604020202020204" pitchFamily="34" charset="0"/>
              <a:buChar char="•"/>
            </a:pPr>
            <a:r>
              <a:rPr lang="en-GB" sz="4800" dirty="0"/>
              <a:t>This is hard to measure outside of research settings to there are a few questions you can ask to see whether patients are having heavy periods or not.</a:t>
            </a:r>
          </a:p>
          <a:p>
            <a:pPr marL="685800" indent="-685800" algn="l">
              <a:buFont typeface="Arial" panose="020B0604020202020204" pitchFamily="34" charset="0"/>
              <a:buChar char="•"/>
            </a:pPr>
            <a:endParaRPr lang="en-GB" sz="4800" dirty="0"/>
          </a:p>
          <a:p>
            <a:pPr marL="685800" indent="-685800" algn="l">
              <a:buFont typeface="Arial" panose="020B0604020202020204" pitchFamily="34" charset="0"/>
              <a:buChar char="•"/>
            </a:pPr>
            <a:r>
              <a:rPr lang="en-GB" sz="4800" dirty="0"/>
              <a:t>What </a:t>
            </a:r>
            <a:r>
              <a:rPr lang="en-GB" sz="4800" dirty="0">
                <a:solidFill>
                  <a:srgbClr val="FF0000"/>
                </a:solidFill>
              </a:rPr>
              <a:t>kind</a:t>
            </a:r>
            <a:r>
              <a:rPr lang="en-GB" sz="4800" dirty="0"/>
              <a:t> of sanitary products are you using? Has this </a:t>
            </a:r>
            <a:r>
              <a:rPr lang="en-GB" sz="4800" dirty="0">
                <a:solidFill>
                  <a:srgbClr val="FF0000"/>
                </a:solidFill>
              </a:rPr>
              <a:t>changed</a:t>
            </a:r>
            <a:r>
              <a:rPr lang="en-GB" sz="4800" dirty="0"/>
              <a:t>?</a:t>
            </a:r>
          </a:p>
          <a:p>
            <a:pPr marL="685800" indent="-685800" algn="l">
              <a:buFont typeface="Arial" panose="020B0604020202020204" pitchFamily="34" charset="0"/>
              <a:buChar char="•"/>
            </a:pPr>
            <a:r>
              <a:rPr lang="en-GB" sz="4800" dirty="0">
                <a:solidFill>
                  <a:srgbClr val="FF0000"/>
                </a:solidFill>
              </a:rPr>
              <a:t>How frequently </a:t>
            </a:r>
            <a:r>
              <a:rPr lang="en-GB" sz="4800" dirty="0"/>
              <a:t>are you changing your sanitary products?</a:t>
            </a:r>
          </a:p>
          <a:p>
            <a:pPr marL="685800" indent="-685800" algn="l">
              <a:buFont typeface="Arial" panose="020B0604020202020204" pitchFamily="34" charset="0"/>
              <a:buChar char="•"/>
            </a:pPr>
            <a:r>
              <a:rPr lang="en-GB" sz="4800" dirty="0"/>
              <a:t>Any flooding? Leaking? Clotting?</a:t>
            </a:r>
          </a:p>
          <a:p>
            <a:pPr marL="685800" indent="-685800" algn="l">
              <a:buFont typeface="Arial" panose="020B0604020202020204" pitchFamily="34" charset="0"/>
              <a:buChar char="•"/>
            </a:pPr>
            <a:r>
              <a:rPr lang="en-GB" sz="4800" dirty="0"/>
              <a:t>Does your period interfere with </a:t>
            </a:r>
            <a:r>
              <a:rPr lang="en-GB" sz="4800" dirty="0">
                <a:solidFill>
                  <a:srgbClr val="FF0000"/>
                </a:solidFill>
              </a:rPr>
              <a:t>daily living</a:t>
            </a:r>
            <a:r>
              <a:rPr lang="en-GB" sz="4800" dirty="0"/>
              <a:t>?</a:t>
            </a:r>
          </a:p>
          <a:p>
            <a:pPr marL="685800" indent="-685800" algn="l">
              <a:buFont typeface="Arial" panose="020B0604020202020204" pitchFamily="34" charset="0"/>
              <a:buChar char="•"/>
            </a:pPr>
            <a:r>
              <a:rPr lang="en-GB" sz="4800" dirty="0"/>
              <a:t>Symptoms of </a:t>
            </a:r>
            <a:r>
              <a:rPr lang="en-GB" sz="4800" dirty="0">
                <a:solidFill>
                  <a:srgbClr val="FF0000"/>
                </a:solidFill>
              </a:rPr>
              <a:t>anaemia</a:t>
            </a:r>
            <a:r>
              <a:rPr lang="en-GB" sz="4800" dirty="0"/>
              <a:t>?</a:t>
            </a:r>
          </a:p>
        </p:txBody>
      </p:sp>
    </p:spTree>
    <p:extLst>
      <p:ext uri="{BB962C8B-B14F-4D97-AF65-F5344CB8AC3E}">
        <p14:creationId xmlns:p14="http://schemas.microsoft.com/office/powerpoint/2010/main" val="2141479833"/>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Dysfunctiona</a:t>
            </a:r>
            <a:r>
              <a:rPr lang="en-GB" sz="9600" dirty="0"/>
              <a:t>l uterine bleeding</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3232194"/>
            <a:ext cx="22925315" cy="63812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indent="-571500" algn="l">
              <a:buFont typeface="Arial" panose="020B0604020202020204" pitchFamily="34" charset="0"/>
              <a:buChar char="•"/>
            </a:pPr>
            <a:r>
              <a:rPr lang="en-GB" sz="4000" dirty="0">
                <a:solidFill>
                  <a:srgbClr val="FF0000"/>
                </a:solidFill>
              </a:rPr>
              <a:t>Most common </a:t>
            </a:r>
            <a:r>
              <a:rPr lang="en-GB" sz="4000" dirty="0"/>
              <a:t>cause of heavy periods</a:t>
            </a:r>
          </a:p>
          <a:p>
            <a:pPr marL="571500" indent="-571500" algn="l">
              <a:buFont typeface="Arial" panose="020B0604020202020204" pitchFamily="34" charset="0"/>
              <a:buChar char="•"/>
            </a:pPr>
            <a:r>
              <a:rPr lang="en-GB" sz="4000" dirty="0"/>
              <a:t>Heavy bleeding with </a:t>
            </a:r>
            <a:r>
              <a:rPr lang="en-GB" sz="4000" dirty="0">
                <a:solidFill>
                  <a:srgbClr val="FF0000"/>
                </a:solidFill>
              </a:rPr>
              <a:t>no cause found</a:t>
            </a:r>
            <a:r>
              <a:rPr lang="en-GB" sz="4000" dirty="0"/>
              <a:t>, can also cause </a:t>
            </a:r>
            <a:r>
              <a:rPr lang="en-GB" sz="4000" dirty="0">
                <a:solidFill>
                  <a:srgbClr val="FF0000"/>
                </a:solidFill>
              </a:rPr>
              <a:t>dysmenorrhoea</a:t>
            </a:r>
          </a:p>
          <a:p>
            <a:pPr marL="571500" indent="-571500" algn="l">
              <a:buFont typeface="Arial" panose="020B0604020202020204" pitchFamily="34" charset="0"/>
              <a:buChar char="•"/>
            </a:pPr>
            <a:r>
              <a:rPr lang="en-GB" sz="4000" dirty="0"/>
              <a:t>This is a </a:t>
            </a:r>
            <a:r>
              <a:rPr lang="en-GB" sz="4000" dirty="0">
                <a:solidFill>
                  <a:srgbClr val="FF0000"/>
                </a:solidFill>
              </a:rPr>
              <a:t>diagnosis of exclusion</a:t>
            </a:r>
            <a:r>
              <a:rPr lang="en-GB" sz="4000" dirty="0"/>
              <a:t>. Need to rule out other causes first!</a:t>
            </a:r>
          </a:p>
          <a:p>
            <a:pPr marL="571500" indent="-571500" algn="l">
              <a:buFont typeface="Arial" panose="020B0604020202020204" pitchFamily="34" charset="0"/>
              <a:buChar char="•"/>
            </a:pPr>
            <a:r>
              <a:rPr lang="en-GB" sz="4000" dirty="0"/>
              <a:t>Treatment:</a:t>
            </a:r>
          </a:p>
          <a:p>
            <a:pPr lvl="1" algn="l"/>
            <a:r>
              <a:rPr lang="en-GB" sz="4000" dirty="0"/>
              <a:t>- Mirena</a:t>
            </a:r>
          </a:p>
          <a:p>
            <a:pPr lvl="1" algn="l"/>
            <a:r>
              <a:rPr lang="en-GB" sz="4000" dirty="0"/>
              <a:t>- Tranexamic acid</a:t>
            </a:r>
          </a:p>
          <a:p>
            <a:pPr lvl="1" algn="l"/>
            <a:r>
              <a:rPr lang="en-GB" sz="4000" dirty="0"/>
              <a:t>- Mefenamic acid</a:t>
            </a:r>
          </a:p>
          <a:p>
            <a:pPr lvl="1" algn="l"/>
            <a:r>
              <a:rPr lang="en-GB" sz="4000" dirty="0"/>
              <a:t>- COCP</a:t>
            </a:r>
          </a:p>
          <a:p>
            <a:pPr lvl="1" algn="l"/>
            <a:r>
              <a:rPr lang="en-GB" sz="4000" dirty="0"/>
              <a:t>- Endometrial ablation, hysterectomy</a:t>
            </a:r>
          </a:p>
          <a:p>
            <a:pPr algn="l"/>
            <a:endParaRPr lang="en-GB" sz="4800" dirty="0"/>
          </a:p>
        </p:txBody>
      </p:sp>
    </p:spTree>
    <p:extLst>
      <p:ext uri="{BB962C8B-B14F-4D97-AF65-F5344CB8AC3E}">
        <p14:creationId xmlns:p14="http://schemas.microsoft.com/office/powerpoint/2010/main" val="282338122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10" name="Area e.g. Surgical specialties">
            <a:extLst>
              <a:ext uri="{FF2B5EF4-FFF2-40B4-BE49-F238E27FC236}">
                <a16:creationId xmlns:a16="http://schemas.microsoft.com/office/drawing/2014/main" id="{EE392801-FC9B-5747-8DD1-CFB801C597F7}"/>
              </a:ext>
            </a:extLst>
          </p:cNvPr>
          <p:cNvSpPr txBox="1">
            <a:spLocks/>
          </p:cNvSpPr>
          <p:nvPr/>
        </p:nvSpPr>
        <p:spPr>
          <a:xfrm>
            <a:off x="2864566" y="393609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24-year-old woman presents to the acute gynaecology unit with </a:t>
            </a:r>
            <a:r>
              <a:rPr lang="en-GB" sz="3200" spc="0" dirty="0">
                <a:solidFill>
                  <a:srgbClr val="FF0000"/>
                </a:solidFill>
                <a:latin typeface="+mn-lt"/>
              </a:rPr>
              <a:t>per vaginal bleeding</a:t>
            </a:r>
            <a:r>
              <a:rPr lang="en-GB" sz="3200" spc="0" dirty="0">
                <a:solidFill>
                  <a:schemeClr val="bg1"/>
                </a:solidFill>
                <a:latin typeface="+mn-lt"/>
              </a:rPr>
              <a:t>. She is currently </a:t>
            </a:r>
            <a:r>
              <a:rPr lang="en-GB" sz="3200" spc="0" dirty="0">
                <a:solidFill>
                  <a:srgbClr val="FF0000"/>
                </a:solidFill>
                <a:latin typeface="+mn-lt"/>
              </a:rPr>
              <a:t>11 weeks pregnant</a:t>
            </a:r>
            <a:r>
              <a:rPr lang="en-GB" sz="3200" spc="0" dirty="0">
                <a:solidFill>
                  <a:schemeClr val="bg1"/>
                </a:solidFill>
                <a:latin typeface="+mn-lt"/>
              </a:rPr>
              <a:t>. She has had </a:t>
            </a:r>
            <a:r>
              <a:rPr lang="en-GB" sz="3200" spc="0" dirty="0">
                <a:solidFill>
                  <a:srgbClr val="FF0000"/>
                </a:solidFill>
                <a:latin typeface="+mn-lt"/>
              </a:rPr>
              <a:t>no abdominal pain</a:t>
            </a:r>
            <a:r>
              <a:rPr lang="en-GB" sz="3200" spc="0" dirty="0">
                <a:solidFill>
                  <a:schemeClr val="bg1"/>
                </a:solidFill>
                <a:latin typeface="+mn-lt"/>
              </a:rPr>
              <a:t>. On examination, you find that she has a </a:t>
            </a:r>
            <a:r>
              <a:rPr lang="en-GB" sz="3200" spc="0" dirty="0">
                <a:solidFill>
                  <a:srgbClr val="FF0000"/>
                </a:solidFill>
                <a:latin typeface="+mn-lt"/>
              </a:rPr>
              <a:t>closed cervical </a:t>
            </a:r>
            <a:r>
              <a:rPr lang="en-GB" sz="3200" spc="0" dirty="0" err="1">
                <a:solidFill>
                  <a:srgbClr val="FF0000"/>
                </a:solidFill>
                <a:latin typeface="+mn-lt"/>
              </a:rPr>
              <a:t>os</a:t>
            </a:r>
            <a:r>
              <a:rPr lang="en-GB" sz="3200" spc="0" dirty="0">
                <a:solidFill>
                  <a:schemeClr val="bg1"/>
                </a:solidFill>
                <a:latin typeface="+mn-lt"/>
              </a:rPr>
              <a:t>. On abdominal ultrasound you find that she has a viable pregnancy and the foetal heartbeat can be seen</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most likely diagnosis?</a:t>
            </a:r>
            <a:endParaRPr lang="en-GB" sz="15200" spc="0" dirty="0">
              <a:solidFill>
                <a:schemeClr val="bg1"/>
              </a:solidFill>
              <a:latin typeface="+mn-lt"/>
            </a:endParaRPr>
          </a:p>
        </p:txBody>
      </p:sp>
      <p:grpSp>
        <p:nvGrpSpPr>
          <p:cNvPr id="11" name="Group 10">
            <a:extLst>
              <a:ext uri="{FF2B5EF4-FFF2-40B4-BE49-F238E27FC236}">
                <a16:creationId xmlns:a16="http://schemas.microsoft.com/office/drawing/2014/main" id="{61644B02-CFAC-3D45-9002-12B99F7E2DA5}"/>
              </a:ext>
            </a:extLst>
          </p:cNvPr>
          <p:cNvGrpSpPr/>
          <p:nvPr/>
        </p:nvGrpSpPr>
        <p:grpSpPr>
          <a:xfrm>
            <a:off x="7550866" y="8070704"/>
            <a:ext cx="11080034" cy="3212954"/>
            <a:chOff x="4655266" y="7937354"/>
            <a:chExt cx="11080034" cy="3212954"/>
          </a:xfrm>
        </p:grpSpPr>
        <p:sp>
          <p:nvSpPr>
            <p:cNvPr id="12" name="Area e.g. Surgical specialties">
              <a:extLst>
                <a:ext uri="{FF2B5EF4-FFF2-40B4-BE49-F238E27FC236}">
                  <a16:creationId xmlns:a16="http://schemas.microsoft.com/office/drawing/2014/main" id="{C03DC186-18B2-3B4C-9591-F90F74786290}"/>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rgbClr val="A1D5ED"/>
                  </a:solidFill>
                  <a:latin typeface="Nunito Bold" panose="00000800000000000000" pitchFamily="2" charset="0"/>
                </a:rPr>
                <a:t>A.</a:t>
              </a:r>
              <a:r>
                <a:rPr lang="en-GB" sz="3200" spc="0" dirty="0">
                  <a:solidFill>
                    <a:schemeClr val="bg1"/>
                  </a:solidFill>
                  <a:latin typeface="Nunito Bold" panose="00000800000000000000" pitchFamily="2" charset="0"/>
                </a:rPr>
                <a:t> </a:t>
              </a:r>
              <a:r>
                <a:rPr lang="en-GB" sz="3200" spc="0" dirty="0">
                  <a:solidFill>
                    <a:srgbClr val="A1D5ED"/>
                  </a:solidFill>
                  <a:latin typeface="Nunito Bold" panose="00000800000000000000" pitchFamily="2" charset="0"/>
                </a:rPr>
                <a:t>Incomplete miscarriage</a:t>
              </a:r>
              <a:endParaRPr lang="en-GB" sz="15200" spc="0" dirty="0">
                <a:solidFill>
                  <a:srgbClr val="A1D5ED"/>
                </a:solidFill>
                <a:latin typeface="Nunito Bold" panose="00000800000000000000" pitchFamily="2" charset="0"/>
              </a:endParaRPr>
            </a:p>
          </p:txBody>
        </p:sp>
        <p:sp>
          <p:nvSpPr>
            <p:cNvPr id="13" name="Area e.g. Surgical specialties">
              <a:extLst>
                <a:ext uri="{FF2B5EF4-FFF2-40B4-BE49-F238E27FC236}">
                  <a16:creationId xmlns:a16="http://schemas.microsoft.com/office/drawing/2014/main" id="{1B2389AC-E732-B44B-A950-449AF302DEC5}"/>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rgbClr val="A1D5ED"/>
                  </a:solidFill>
                  <a:latin typeface="Nunito Bold" panose="00000800000000000000" pitchFamily="2" charset="0"/>
                </a:rPr>
                <a:t>B. Missed miscarriage</a:t>
              </a:r>
              <a:endParaRPr lang="en-GB" sz="15200" spc="0" dirty="0">
                <a:solidFill>
                  <a:srgbClr val="A1D5ED"/>
                </a:solidFill>
                <a:latin typeface="Nunito Bold" panose="00000800000000000000" pitchFamily="2" charset="0"/>
              </a:endParaRPr>
            </a:p>
          </p:txBody>
        </p:sp>
        <p:sp>
          <p:nvSpPr>
            <p:cNvPr id="14" name="Area e.g. Surgical specialties">
              <a:extLst>
                <a:ext uri="{FF2B5EF4-FFF2-40B4-BE49-F238E27FC236}">
                  <a16:creationId xmlns:a16="http://schemas.microsoft.com/office/drawing/2014/main" id="{65229FEB-2031-6D45-96AE-E42DA68FEAA1}"/>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rgbClr val="A1D5ED"/>
                  </a:solidFill>
                  <a:latin typeface="Nunito Bold" panose="00000800000000000000" pitchFamily="2" charset="0"/>
                </a:rPr>
                <a:t>C. Complete miscarriage</a:t>
              </a:r>
              <a:endParaRPr lang="en-GB" sz="15200" spc="0" dirty="0">
                <a:solidFill>
                  <a:srgbClr val="A1D5ED"/>
                </a:solidFill>
                <a:latin typeface="Nunito Bold" panose="00000800000000000000" pitchFamily="2" charset="0"/>
              </a:endParaRPr>
            </a:p>
          </p:txBody>
        </p:sp>
        <p:sp>
          <p:nvSpPr>
            <p:cNvPr id="15" name="Area e.g. Surgical specialties">
              <a:extLst>
                <a:ext uri="{FF2B5EF4-FFF2-40B4-BE49-F238E27FC236}">
                  <a16:creationId xmlns:a16="http://schemas.microsoft.com/office/drawing/2014/main" id="{A09F7424-5F8C-D24F-B436-6BC3967129DA}"/>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rgbClr val="A1D5ED"/>
                  </a:solidFill>
                  <a:latin typeface="Nunito Bold" panose="00000800000000000000" pitchFamily="2" charset="0"/>
                </a:rPr>
                <a:t>D. Recurrent</a:t>
              </a:r>
              <a:r>
                <a:rPr lang="fr-FR" sz="3200" spc="0" dirty="0">
                  <a:solidFill>
                    <a:srgbClr val="A1D5ED"/>
                  </a:solidFill>
                  <a:latin typeface="Nunito Bold" panose="00000800000000000000" pitchFamily="2" charset="0"/>
                </a:rPr>
                <a:t> </a:t>
              </a:r>
              <a:r>
                <a:rPr lang="fr-FR" sz="3200" spc="0" dirty="0" err="1">
                  <a:solidFill>
                    <a:srgbClr val="A1D5ED"/>
                  </a:solidFill>
                  <a:latin typeface="Nunito Bold" panose="00000800000000000000" pitchFamily="2" charset="0"/>
                </a:rPr>
                <a:t>miscarriage</a:t>
              </a:r>
              <a:endParaRPr lang="en-GB" sz="15200" spc="0" dirty="0">
                <a:solidFill>
                  <a:srgbClr val="A1D5ED"/>
                </a:solidFill>
                <a:latin typeface="Nunito Bold" panose="00000800000000000000" pitchFamily="2" charset="0"/>
              </a:endParaRPr>
            </a:p>
          </p:txBody>
        </p:sp>
        <p:sp>
          <p:nvSpPr>
            <p:cNvPr id="16" name="Area e.g. Surgical specialties">
              <a:extLst>
                <a:ext uri="{FF2B5EF4-FFF2-40B4-BE49-F238E27FC236}">
                  <a16:creationId xmlns:a16="http://schemas.microsoft.com/office/drawing/2014/main" id="{E662F42B-6BB0-1145-B74D-AE7403F51DD9}"/>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Threatened miscarriage</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2587781300"/>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Fibroids</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4063190"/>
            <a:ext cx="22925315" cy="47192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571500" lvl="0" indent="-571500" algn="l">
              <a:lnSpc>
                <a:spcPct val="90000"/>
              </a:lnSpc>
              <a:buFont typeface="Arial" panose="020B0604020202020204" pitchFamily="34" charset="0"/>
              <a:buChar char="•"/>
            </a:pPr>
            <a:r>
              <a:rPr lang="en-GB" sz="4000" dirty="0">
                <a:solidFill>
                  <a:srgbClr val="FF0000"/>
                </a:solidFill>
              </a:rPr>
              <a:t>Benign tumour </a:t>
            </a:r>
            <a:r>
              <a:rPr lang="en-GB" sz="4000" dirty="0">
                <a:solidFill>
                  <a:schemeClr val="tx1"/>
                </a:solidFill>
              </a:rPr>
              <a:t>of the myometrium</a:t>
            </a:r>
          </a:p>
          <a:p>
            <a:pPr marL="571500" lvl="0" indent="-571500" algn="l">
              <a:lnSpc>
                <a:spcPct val="90000"/>
              </a:lnSpc>
              <a:buFont typeface="Arial" panose="020B0604020202020204" pitchFamily="34" charset="0"/>
              <a:buChar char="•"/>
            </a:pPr>
            <a:r>
              <a:rPr lang="en-GB" sz="4000" dirty="0">
                <a:solidFill>
                  <a:schemeClr val="tx1"/>
                </a:solidFill>
              </a:rPr>
              <a:t>Features: </a:t>
            </a:r>
            <a:r>
              <a:rPr lang="en-GB" sz="4000" dirty="0">
                <a:solidFill>
                  <a:srgbClr val="FF0000"/>
                </a:solidFill>
              </a:rPr>
              <a:t>asymptomatic</a:t>
            </a:r>
            <a:r>
              <a:rPr lang="en-GB" sz="4000" dirty="0">
                <a:solidFill>
                  <a:schemeClr val="tx1"/>
                </a:solidFill>
              </a:rPr>
              <a:t>, menorrhagia, lower abdominal </a:t>
            </a:r>
            <a:r>
              <a:rPr lang="en-GB" sz="4000" dirty="0">
                <a:solidFill>
                  <a:srgbClr val="FF0000"/>
                </a:solidFill>
              </a:rPr>
              <a:t>cramps</a:t>
            </a:r>
            <a:r>
              <a:rPr lang="en-GB" sz="4000" dirty="0">
                <a:solidFill>
                  <a:schemeClr val="tx1"/>
                </a:solidFill>
              </a:rPr>
              <a:t>*, </a:t>
            </a:r>
            <a:r>
              <a:rPr lang="en-GB" sz="4000" dirty="0">
                <a:solidFill>
                  <a:srgbClr val="FF0000"/>
                </a:solidFill>
              </a:rPr>
              <a:t>bloating</a:t>
            </a:r>
            <a:r>
              <a:rPr lang="en-GB" sz="4000" dirty="0">
                <a:solidFill>
                  <a:schemeClr val="tx1"/>
                </a:solidFill>
              </a:rPr>
              <a:t>, urinary symptoms e.g. </a:t>
            </a:r>
            <a:r>
              <a:rPr lang="en-GB" sz="4000" dirty="0">
                <a:solidFill>
                  <a:srgbClr val="FF0000"/>
                </a:solidFill>
              </a:rPr>
              <a:t>frequency</a:t>
            </a:r>
            <a:r>
              <a:rPr lang="en-GB" sz="4000" dirty="0">
                <a:solidFill>
                  <a:schemeClr val="tx1"/>
                </a:solidFill>
              </a:rPr>
              <a:t> may occur, </a:t>
            </a:r>
            <a:r>
              <a:rPr lang="en-GB" sz="4000" dirty="0">
                <a:solidFill>
                  <a:srgbClr val="FF0000"/>
                </a:solidFill>
              </a:rPr>
              <a:t>subfertility</a:t>
            </a:r>
            <a:r>
              <a:rPr lang="en-GB" sz="4000" dirty="0">
                <a:solidFill>
                  <a:schemeClr val="tx1"/>
                </a:solidFill>
              </a:rPr>
              <a:t> may also occur</a:t>
            </a:r>
          </a:p>
          <a:p>
            <a:pPr marL="571500" lvl="0" indent="-571500" algn="l">
              <a:lnSpc>
                <a:spcPct val="90000"/>
              </a:lnSpc>
              <a:buFont typeface="Arial" panose="020B0604020202020204" pitchFamily="34" charset="0"/>
              <a:buChar char="•"/>
            </a:pPr>
            <a:r>
              <a:rPr lang="en-GB" sz="4000" dirty="0">
                <a:solidFill>
                  <a:schemeClr val="tx1"/>
                </a:solidFill>
              </a:rPr>
              <a:t>Diagnosis: TVUSS/Abdominal USS</a:t>
            </a:r>
          </a:p>
          <a:p>
            <a:pPr marL="571500" lvl="0" indent="-571500" algn="l">
              <a:lnSpc>
                <a:spcPct val="90000"/>
              </a:lnSpc>
              <a:buFont typeface="Arial" panose="020B0604020202020204" pitchFamily="34" charset="0"/>
              <a:buChar char="•"/>
            </a:pPr>
            <a:r>
              <a:rPr lang="en-GB" sz="4000" dirty="0">
                <a:solidFill>
                  <a:schemeClr val="tx1"/>
                </a:solidFill>
              </a:rPr>
              <a:t>Management: symptomatic management is usually </a:t>
            </a:r>
            <a:r>
              <a:rPr lang="en-GB" sz="4000" dirty="0">
                <a:solidFill>
                  <a:srgbClr val="FF0000"/>
                </a:solidFill>
              </a:rPr>
              <a:t>Mirena</a:t>
            </a:r>
            <a:r>
              <a:rPr lang="en-GB" sz="4000" dirty="0">
                <a:solidFill>
                  <a:schemeClr val="tx1"/>
                </a:solidFill>
              </a:rPr>
              <a:t>. Other options include tranexamic acid, COCP</a:t>
            </a:r>
          </a:p>
          <a:p>
            <a:pPr marL="571500" lvl="0" indent="-571500" algn="l">
              <a:lnSpc>
                <a:spcPct val="90000"/>
              </a:lnSpc>
              <a:buFont typeface="Arial" panose="020B0604020202020204" pitchFamily="34" charset="0"/>
              <a:buChar char="•"/>
            </a:pPr>
            <a:r>
              <a:rPr lang="en-GB" sz="4000" dirty="0">
                <a:solidFill>
                  <a:schemeClr val="tx1"/>
                </a:solidFill>
              </a:rPr>
              <a:t>GnRH agonists can help </a:t>
            </a:r>
            <a:r>
              <a:rPr lang="en-GB" sz="4000" dirty="0">
                <a:solidFill>
                  <a:srgbClr val="FF0000"/>
                </a:solidFill>
              </a:rPr>
              <a:t>decrease the size</a:t>
            </a:r>
            <a:r>
              <a:rPr lang="en-GB" sz="4000" dirty="0">
                <a:solidFill>
                  <a:schemeClr val="tx1"/>
                </a:solidFill>
              </a:rPr>
              <a:t> of fibroid if needed</a:t>
            </a:r>
          </a:p>
          <a:p>
            <a:pPr marL="571500" lvl="0" indent="-571500" algn="l">
              <a:lnSpc>
                <a:spcPct val="90000"/>
              </a:lnSpc>
              <a:buFont typeface="Arial" panose="020B0604020202020204" pitchFamily="34" charset="0"/>
              <a:buChar char="•"/>
            </a:pPr>
            <a:r>
              <a:rPr lang="en-GB" sz="4000" dirty="0">
                <a:solidFill>
                  <a:schemeClr val="tx1"/>
                </a:solidFill>
              </a:rPr>
              <a:t>Surgery: myomectomy, hysterectomy, endometrial ablation, uterine artery embolization</a:t>
            </a:r>
          </a:p>
          <a:p>
            <a:pPr algn="l"/>
            <a:endParaRPr lang="en-GB" sz="4800" dirty="0"/>
          </a:p>
        </p:txBody>
      </p:sp>
    </p:spTree>
    <p:extLst>
      <p:ext uri="{BB962C8B-B14F-4D97-AF65-F5344CB8AC3E}">
        <p14:creationId xmlns:p14="http://schemas.microsoft.com/office/powerpoint/2010/main" val="2236396555"/>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taract">
            <a:extLst>
              <a:ext uri="{FF2B5EF4-FFF2-40B4-BE49-F238E27FC236}">
                <a16:creationId xmlns:a16="http://schemas.microsoft.com/office/drawing/2014/main" id="{55825FB7-A277-439C-B890-9C21D69C5760}"/>
              </a:ext>
            </a:extLst>
          </p:cNvPr>
          <p:cNvSpPr/>
          <p:nvPr/>
        </p:nvSpPr>
        <p:spPr>
          <a:xfrm>
            <a:off x="2735308"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1</a:t>
            </a:r>
            <a:endParaRPr sz="4400" dirty="0">
              <a:solidFill>
                <a:schemeClr val="bg1"/>
              </a:solidFill>
              <a:latin typeface="Nunito ExtraBold" panose="00000900000000000000" pitchFamily="2" charset="0"/>
            </a:endParaRPr>
          </a:p>
        </p:txBody>
      </p:sp>
      <p:sp>
        <p:nvSpPr>
          <p:cNvPr id="3" name="Cataract">
            <a:extLst>
              <a:ext uri="{FF2B5EF4-FFF2-40B4-BE49-F238E27FC236}">
                <a16:creationId xmlns:a16="http://schemas.microsoft.com/office/drawing/2014/main" id="{2CF89420-BCE1-4A3B-9840-F3E285AFAEE2}"/>
              </a:ext>
            </a:extLst>
          </p:cNvPr>
          <p:cNvSpPr/>
          <p:nvPr/>
        </p:nvSpPr>
        <p:spPr>
          <a:xfrm>
            <a:off x="9524364"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2</a:t>
            </a:r>
            <a:endParaRPr sz="4400" dirty="0">
              <a:solidFill>
                <a:schemeClr val="bg1"/>
              </a:solidFill>
              <a:latin typeface="Nunito ExtraBold" panose="00000900000000000000" pitchFamily="2" charset="0"/>
            </a:endParaRPr>
          </a:p>
        </p:txBody>
      </p:sp>
      <p:sp>
        <p:nvSpPr>
          <p:cNvPr id="4" name="Cataract">
            <a:extLst>
              <a:ext uri="{FF2B5EF4-FFF2-40B4-BE49-F238E27FC236}">
                <a16:creationId xmlns:a16="http://schemas.microsoft.com/office/drawing/2014/main" id="{20F75965-584E-4D50-8E83-E4F4A603F004}"/>
              </a:ext>
            </a:extLst>
          </p:cNvPr>
          <p:cNvSpPr/>
          <p:nvPr/>
        </p:nvSpPr>
        <p:spPr>
          <a:xfrm>
            <a:off x="16313421" y="5838939"/>
            <a:ext cx="5335271" cy="2038122"/>
          </a:xfrm>
          <a:prstGeom prst="roundRect">
            <a:avLst>
              <a:gd name="adj" fmla="val 15000"/>
            </a:avLst>
          </a:prstGeom>
          <a:solidFill>
            <a:srgbClr val="299FD3"/>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Pelvic Pain and Dyspareunia</a:t>
            </a:r>
            <a:endParaRPr sz="4400" dirty="0">
              <a:solidFill>
                <a:schemeClr val="bg1"/>
              </a:solidFill>
              <a:latin typeface="Nunito ExtraBold" panose="00000900000000000000" pitchFamily="2" charset="0"/>
            </a:endParaRPr>
          </a:p>
        </p:txBody>
      </p:sp>
    </p:spTree>
    <p:extLst>
      <p:ext uri="{BB962C8B-B14F-4D97-AF65-F5344CB8AC3E}">
        <p14:creationId xmlns:p14="http://schemas.microsoft.com/office/powerpoint/2010/main" val="2001583133"/>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22-year-old woman presents to the GP with intermittent bilateral lower abdominal pain. She also reports deep pain on having sex and abnormal stringy white discharge. The discharge has no smell. She has recently started having sex with her new boyfriend. On bimanual palpation you find she has cervical excitation.</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most likely diagnosis?</a:t>
            </a:r>
            <a:endParaRPr lang="en-GB" sz="15200" spc="0" dirty="0">
              <a:solidFill>
                <a:schemeClr val="bg1"/>
              </a:solidFill>
              <a:latin typeface="+mn-lt"/>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Fibromyalgia</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a:t>
              </a:r>
              <a:r>
                <a:rPr lang="es-ES" sz="3200" spc="0" dirty="0" err="1">
                  <a:solidFill>
                    <a:schemeClr val="bg1"/>
                  </a:solidFill>
                  <a:latin typeface="Nunito Bold" panose="00000800000000000000" pitchFamily="2" charset="0"/>
                </a:rPr>
                <a:t>Fibroids</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Adenomyosis</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Endometriosis</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Pelvic Inflammatory Disease</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4066589874"/>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22-year-old woman presents to the GP with </a:t>
            </a:r>
            <a:r>
              <a:rPr lang="en-GB" sz="3200" spc="0" dirty="0">
                <a:solidFill>
                  <a:srgbClr val="FF0000"/>
                </a:solidFill>
                <a:latin typeface="+mn-lt"/>
              </a:rPr>
              <a:t>intermittent bilateral lower abdominal pain</a:t>
            </a:r>
            <a:r>
              <a:rPr lang="en-GB" sz="3200" spc="0" dirty="0">
                <a:solidFill>
                  <a:schemeClr val="bg1"/>
                </a:solidFill>
                <a:latin typeface="+mn-lt"/>
              </a:rPr>
              <a:t>. She also reports </a:t>
            </a:r>
            <a:r>
              <a:rPr lang="en-GB" sz="3200" spc="0" dirty="0">
                <a:solidFill>
                  <a:srgbClr val="FF0000"/>
                </a:solidFill>
                <a:latin typeface="+mn-lt"/>
              </a:rPr>
              <a:t>deep pain on having sex</a:t>
            </a:r>
            <a:r>
              <a:rPr lang="en-GB" sz="3200" spc="0" dirty="0">
                <a:solidFill>
                  <a:schemeClr val="bg1"/>
                </a:solidFill>
                <a:latin typeface="+mn-lt"/>
              </a:rPr>
              <a:t> and </a:t>
            </a:r>
            <a:r>
              <a:rPr lang="en-GB" sz="3200" spc="0" dirty="0">
                <a:solidFill>
                  <a:srgbClr val="FF0000"/>
                </a:solidFill>
                <a:latin typeface="+mn-lt"/>
              </a:rPr>
              <a:t>abnormal stringy white discharge</a:t>
            </a:r>
            <a:r>
              <a:rPr lang="en-GB" sz="3200" spc="0" dirty="0">
                <a:solidFill>
                  <a:schemeClr val="bg1"/>
                </a:solidFill>
                <a:latin typeface="+mn-lt"/>
              </a:rPr>
              <a:t>. The discharge has no smell. She has </a:t>
            </a:r>
            <a:r>
              <a:rPr lang="en-GB" sz="3200" spc="0" dirty="0">
                <a:solidFill>
                  <a:srgbClr val="FF0000"/>
                </a:solidFill>
                <a:latin typeface="+mn-lt"/>
              </a:rPr>
              <a:t>recently started having sex with her new boyfriend</a:t>
            </a:r>
            <a:r>
              <a:rPr lang="en-GB" sz="3200" spc="0" dirty="0">
                <a:solidFill>
                  <a:schemeClr val="bg1"/>
                </a:solidFill>
                <a:latin typeface="+mn-lt"/>
              </a:rPr>
              <a:t>. On bimanual palpation you find she has </a:t>
            </a:r>
            <a:r>
              <a:rPr lang="en-GB" sz="3200" spc="0" dirty="0">
                <a:solidFill>
                  <a:srgbClr val="FF0000"/>
                </a:solidFill>
                <a:latin typeface="+mn-lt"/>
              </a:rPr>
              <a:t>cervical excitation</a:t>
            </a:r>
            <a:r>
              <a:rPr lang="en-GB" sz="3200" spc="0" dirty="0">
                <a:solidFill>
                  <a:schemeClr val="bg1"/>
                </a:solidFill>
                <a:latin typeface="+mn-lt"/>
              </a:rPr>
              <a:t>.</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most likely diagnosis?</a:t>
            </a:r>
            <a:endParaRPr lang="en-GB" sz="15200" spc="0" dirty="0">
              <a:solidFill>
                <a:schemeClr val="bg1"/>
              </a:solidFill>
              <a:latin typeface="+mn-lt"/>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A. Fibromyalgia</a:t>
              </a:r>
              <a:endParaRPr lang="en-GB" sz="15200" spc="0" dirty="0">
                <a:solidFill>
                  <a:schemeClr val="accent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a:t>
              </a:r>
              <a:r>
                <a:rPr lang="es-ES" sz="3200" spc="0" dirty="0" err="1">
                  <a:solidFill>
                    <a:schemeClr val="accent2"/>
                  </a:solidFill>
                  <a:latin typeface="Nunito Bold" panose="00000800000000000000" pitchFamily="2" charset="0"/>
                </a:rPr>
                <a:t>Fibroids</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Adenomyosis</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Endometriosis</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Pelvic Inflammatory Disease</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3119691683"/>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Pelvic Inflammatory Disease</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2392952"/>
            <a:ext cx="22925315" cy="111825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GB" sz="3600" dirty="0"/>
              <a:t>Infection of the upper genital tract.</a:t>
            </a:r>
          </a:p>
          <a:p>
            <a:pPr algn="l"/>
            <a:r>
              <a:rPr lang="en-GB" sz="3600" dirty="0"/>
              <a:t>Causes:</a:t>
            </a:r>
          </a:p>
          <a:p>
            <a:pPr marL="685800" indent="-685800" algn="l">
              <a:buFont typeface="Arial" panose="020B0604020202020204" pitchFamily="34" charset="0"/>
              <a:buChar char="•"/>
            </a:pPr>
            <a:r>
              <a:rPr lang="en-GB" sz="3600" dirty="0"/>
              <a:t>Usually </a:t>
            </a:r>
            <a:r>
              <a:rPr lang="en-GB" sz="3600" dirty="0">
                <a:solidFill>
                  <a:srgbClr val="FF0000"/>
                </a:solidFill>
              </a:rPr>
              <a:t>ascending infection </a:t>
            </a:r>
            <a:r>
              <a:rPr lang="en-GB" sz="3600" dirty="0"/>
              <a:t>due to </a:t>
            </a:r>
            <a:r>
              <a:rPr lang="en-GB" sz="3600" dirty="0">
                <a:solidFill>
                  <a:srgbClr val="FF0000"/>
                </a:solidFill>
              </a:rPr>
              <a:t>STIs</a:t>
            </a:r>
            <a:r>
              <a:rPr lang="en-GB" sz="3600" dirty="0"/>
              <a:t>, </a:t>
            </a:r>
            <a:r>
              <a:rPr lang="en-GB" sz="3600" dirty="0">
                <a:solidFill>
                  <a:srgbClr val="FF0000"/>
                </a:solidFill>
              </a:rPr>
              <a:t>uterine instrumentation</a:t>
            </a:r>
            <a:r>
              <a:rPr lang="en-GB" sz="3600" dirty="0"/>
              <a:t>, </a:t>
            </a:r>
            <a:r>
              <a:rPr lang="en-GB" sz="3600" dirty="0">
                <a:solidFill>
                  <a:srgbClr val="FF0000"/>
                </a:solidFill>
              </a:rPr>
              <a:t>post-partum</a:t>
            </a:r>
          </a:p>
          <a:p>
            <a:pPr marL="685800" indent="-685800" algn="l">
              <a:buFont typeface="Arial" panose="020B0604020202020204" pitchFamily="34" charset="0"/>
              <a:buChar char="•"/>
            </a:pPr>
            <a:r>
              <a:rPr lang="en-GB" sz="3600" dirty="0"/>
              <a:t>Can </a:t>
            </a:r>
            <a:r>
              <a:rPr lang="en-GB" sz="3600" dirty="0">
                <a:solidFill>
                  <a:srgbClr val="FF0000"/>
                </a:solidFill>
              </a:rPr>
              <a:t>descend</a:t>
            </a:r>
            <a:r>
              <a:rPr lang="en-GB" sz="3600" dirty="0"/>
              <a:t> from other organs</a:t>
            </a:r>
          </a:p>
          <a:p>
            <a:pPr marL="685800" indent="-685800" algn="l">
              <a:buFont typeface="Arial" panose="020B0604020202020204" pitchFamily="34" charset="0"/>
              <a:buChar char="•"/>
            </a:pPr>
            <a:endParaRPr lang="en-GB" sz="3600" dirty="0"/>
          </a:p>
          <a:p>
            <a:pPr algn="l"/>
            <a:r>
              <a:rPr lang="en-GB" sz="3600" dirty="0"/>
              <a:t>Presentation:</a:t>
            </a:r>
          </a:p>
          <a:p>
            <a:pPr marL="685800" indent="-685800" algn="l">
              <a:buFont typeface="Arial" panose="020B0604020202020204" pitchFamily="34" charset="0"/>
              <a:buChar char="•"/>
            </a:pPr>
            <a:r>
              <a:rPr lang="en-GB" sz="3600" dirty="0"/>
              <a:t>Lower </a:t>
            </a:r>
            <a:r>
              <a:rPr lang="en-GB" sz="3600" dirty="0">
                <a:solidFill>
                  <a:srgbClr val="FF0000"/>
                </a:solidFill>
              </a:rPr>
              <a:t>abdominal pain </a:t>
            </a:r>
            <a:r>
              <a:rPr lang="en-GB" sz="3600" dirty="0"/>
              <a:t>(unilateral/bilateral, constant/intermittent)</a:t>
            </a:r>
          </a:p>
          <a:p>
            <a:pPr marL="685800" indent="-685800" algn="l">
              <a:buFont typeface="Arial" panose="020B0604020202020204" pitchFamily="34" charset="0"/>
              <a:buChar char="•"/>
            </a:pPr>
            <a:r>
              <a:rPr lang="en-GB" sz="3600" dirty="0"/>
              <a:t>Deep </a:t>
            </a:r>
            <a:r>
              <a:rPr lang="en-GB" sz="3600" dirty="0">
                <a:solidFill>
                  <a:srgbClr val="FF0000"/>
                </a:solidFill>
              </a:rPr>
              <a:t>dyspareunia</a:t>
            </a:r>
          </a:p>
          <a:p>
            <a:pPr marL="685800" indent="-685800" algn="l">
              <a:buFont typeface="Arial" panose="020B0604020202020204" pitchFamily="34" charset="0"/>
              <a:buChar char="•"/>
            </a:pPr>
            <a:r>
              <a:rPr lang="en-GB" sz="3600" dirty="0"/>
              <a:t>Vaginal </a:t>
            </a:r>
            <a:r>
              <a:rPr lang="en-GB" sz="3600" dirty="0">
                <a:solidFill>
                  <a:srgbClr val="FF0000"/>
                </a:solidFill>
              </a:rPr>
              <a:t>discharge</a:t>
            </a:r>
          </a:p>
          <a:p>
            <a:pPr marL="685800" indent="-685800" algn="l">
              <a:buFont typeface="Arial" panose="020B0604020202020204" pitchFamily="34" charset="0"/>
              <a:buChar char="•"/>
            </a:pPr>
            <a:r>
              <a:rPr lang="en-GB" sz="3600" dirty="0"/>
              <a:t>Intermenstrual or post-coital bleeding</a:t>
            </a:r>
          </a:p>
          <a:p>
            <a:pPr marL="685800" indent="-685800" algn="l">
              <a:buFont typeface="Arial" panose="020B0604020202020204" pitchFamily="34" charset="0"/>
              <a:buChar char="•"/>
            </a:pPr>
            <a:r>
              <a:rPr lang="en-GB" sz="3600" dirty="0">
                <a:solidFill>
                  <a:srgbClr val="FF0000"/>
                </a:solidFill>
              </a:rPr>
              <a:t>Cervical excitation </a:t>
            </a:r>
            <a:r>
              <a:rPr lang="en-GB" sz="3600" dirty="0"/>
              <a:t>and </a:t>
            </a:r>
            <a:r>
              <a:rPr lang="en-GB" sz="3600" dirty="0">
                <a:solidFill>
                  <a:srgbClr val="FF0000"/>
                </a:solidFill>
              </a:rPr>
              <a:t>adnexal tenderness</a:t>
            </a:r>
          </a:p>
          <a:p>
            <a:pPr marL="685800" indent="-685800" algn="l">
              <a:buFont typeface="Arial" panose="020B0604020202020204" pitchFamily="34" charset="0"/>
              <a:buChar char="•"/>
            </a:pPr>
            <a:r>
              <a:rPr lang="en-GB" sz="3600" dirty="0"/>
              <a:t>If mild or chronic – afebrile</a:t>
            </a:r>
          </a:p>
          <a:p>
            <a:pPr algn="l"/>
            <a:endParaRPr lang="en-GB" sz="3600" dirty="0"/>
          </a:p>
          <a:p>
            <a:pPr algn="l"/>
            <a:r>
              <a:rPr lang="en-GB" sz="3600" dirty="0"/>
              <a:t>Investigations</a:t>
            </a:r>
          </a:p>
          <a:p>
            <a:pPr marL="571500" indent="-571500" algn="l">
              <a:buFont typeface="Arial" panose="020B0604020202020204" pitchFamily="34" charset="0"/>
              <a:buChar char="•"/>
            </a:pPr>
            <a:r>
              <a:rPr lang="en-GB" sz="3600" dirty="0"/>
              <a:t>Vulvovaginal/endocervical swabs</a:t>
            </a:r>
          </a:p>
          <a:p>
            <a:pPr marL="571500" indent="-571500" algn="l">
              <a:buFont typeface="Arial" panose="020B0604020202020204" pitchFamily="34" charset="0"/>
              <a:buChar char="•"/>
            </a:pPr>
            <a:r>
              <a:rPr lang="en-GB" sz="3600" dirty="0"/>
              <a:t>If unwell, FBC, CRP, and cultures</a:t>
            </a:r>
          </a:p>
          <a:p>
            <a:pPr marL="571500" indent="-571500" algn="l">
              <a:buFont typeface="Arial" panose="020B0604020202020204" pitchFamily="34" charset="0"/>
              <a:buChar char="•"/>
            </a:pPr>
            <a:r>
              <a:rPr lang="en-GB" sz="3600" dirty="0"/>
              <a:t>TVUS</a:t>
            </a:r>
          </a:p>
          <a:p>
            <a:pPr marL="571500" indent="-571500" algn="l">
              <a:buFont typeface="Arial" panose="020B0604020202020204" pitchFamily="34" charset="0"/>
              <a:buChar char="•"/>
            </a:pPr>
            <a:r>
              <a:rPr lang="en-GB" sz="3600" dirty="0"/>
              <a:t>Laparoscopy</a:t>
            </a:r>
          </a:p>
          <a:p>
            <a:pPr marL="685800" indent="-685800" algn="l">
              <a:buFont typeface="Arial" panose="020B0604020202020204" pitchFamily="34" charset="0"/>
              <a:buChar char="•"/>
            </a:pPr>
            <a:endParaRPr lang="en-GB" sz="3600" dirty="0"/>
          </a:p>
          <a:p>
            <a:pPr marL="685800" indent="-685800" algn="l">
              <a:buFont typeface="Arial" panose="020B0604020202020204" pitchFamily="34" charset="0"/>
              <a:buChar char="•"/>
            </a:pPr>
            <a:endParaRPr lang="en-GB" sz="3600" dirty="0"/>
          </a:p>
        </p:txBody>
      </p:sp>
    </p:spTree>
    <p:extLst>
      <p:ext uri="{BB962C8B-B14F-4D97-AF65-F5344CB8AC3E}">
        <p14:creationId xmlns:p14="http://schemas.microsoft.com/office/powerpoint/2010/main" val="2969411348"/>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Pelvic Inflammatory Disease</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3047528"/>
            <a:ext cx="22925315" cy="67505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GB" sz="4800" dirty="0"/>
              <a:t>Management</a:t>
            </a:r>
          </a:p>
          <a:p>
            <a:pPr marL="685800" indent="-685800" algn="l">
              <a:buFont typeface="Arial" panose="020B0604020202020204" pitchFamily="34" charset="0"/>
              <a:buChar char="•"/>
            </a:pPr>
            <a:r>
              <a:rPr lang="en-GB" sz="4800" dirty="0"/>
              <a:t>Give antibiotics before culture results come back</a:t>
            </a:r>
          </a:p>
          <a:p>
            <a:pPr marL="685800" indent="-685800" algn="l">
              <a:buFont typeface="Arial" panose="020B0604020202020204" pitchFamily="34" charset="0"/>
              <a:buChar char="•"/>
            </a:pPr>
            <a:r>
              <a:rPr lang="en-GB" sz="4800" dirty="0"/>
              <a:t>Treat in community if well – follow up in 3 days </a:t>
            </a:r>
          </a:p>
          <a:p>
            <a:pPr algn="l"/>
            <a:r>
              <a:rPr lang="en-GB" sz="4800" dirty="0"/>
              <a:t>	- </a:t>
            </a:r>
            <a:r>
              <a:rPr lang="en-GB" sz="4800" dirty="0">
                <a:solidFill>
                  <a:srgbClr val="FF0000"/>
                </a:solidFill>
              </a:rPr>
              <a:t>Ceftriaxone </a:t>
            </a:r>
            <a:r>
              <a:rPr lang="en-GB" sz="4800" dirty="0"/>
              <a:t>IM stat or </a:t>
            </a:r>
            <a:r>
              <a:rPr lang="en-GB" sz="4800" dirty="0">
                <a:solidFill>
                  <a:srgbClr val="FF0000"/>
                </a:solidFill>
              </a:rPr>
              <a:t>azithromycin</a:t>
            </a:r>
            <a:r>
              <a:rPr lang="en-GB" sz="4800" dirty="0"/>
              <a:t> PO stat WITH </a:t>
            </a:r>
            <a:r>
              <a:rPr lang="en-GB" sz="4800" dirty="0">
                <a:solidFill>
                  <a:srgbClr val="FF0000"/>
                </a:solidFill>
              </a:rPr>
              <a:t>doxycycline</a:t>
            </a:r>
            <a:r>
              <a:rPr lang="en-GB" sz="4800" dirty="0"/>
              <a:t> for 14 days and 	</a:t>
            </a:r>
            <a:r>
              <a:rPr lang="en-GB" sz="4800" dirty="0">
                <a:solidFill>
                  <a:srgbClr val="FF0000"/>
                </a:solidFill>
              </a:rPr>
              <a:t>metronidazole</a:t>
            </a:r>
            <a:r>
              <a:rPr lang="en-GB" sz="4800" dirty="0"/>
              <a:t> for 14 days.</a:t>
            </a:r>
          </a:p>
          <a:p>
            <a:pPr marL="685800" indent="-685800" algn="l">
              <a:buFont typeface="Arial" panose="020B0604020202020204" pitchFamily="34" charset="0"/>
              <a:buChar char="•"/>
            </a:pPr>
            <a:r>
              <a:rPr lang="en-GB" sz="4800" dirty="0"/>
              <a:t>Admit for IV antibiotics if severe, sepsis present or if no response to treatment in community</a:t>
            </a:r>
          </a:p>
          <a:p>
            <a:pPr algn="l"/>
            <a:r>
              <a:rPr lang="en-GB" sz="4800" dirty="0"/>
              <a:t>	- </a:t>
            </a:r>
            <a:r>
              <a:rPr lang="en-GB" sz="4800" dirty="0">
                <a:solidFill>
                  <a:srgbClr val="FF0000"/>
                </a:solidFill>
              </a:rPr>
              <a:t>Ceftriaxone and doxycycline </a:t>
            </a:r>
            <a:r>
              <a:rPr lang="en-GB" sz="4800" dirty="0"/>
              <a:t>IV stat, followed by PO </a:t>
            </a:r>
            <a:r>
              <a:rPr lang="en-GB" sz="4800" dirty="0">
                <a:solidFill>
                  <a:srgbClr val="FF0000"/>
                </a:solidFill>
              </a:rPr>
              <a:t>doxycycline and 	  	  metronidazole</a:t>
            </a:r>
            <a:r>
              <a:rPr lang="en-GB" sz="4800" dirty="0"/>
              <a:t> for 14 days</a:t>
            </a:r>
          </a:p>
        </p:txBody>
      </p:sp>
    </p:spTree>
    <p:extLst>
      <p:ext uri="{BB962C8B-B14F-4D97-AF65-F5344CB8AC3E}">
        <p14:creationId xmlns:p14="http://schemas.microsoft.com/office/powerpoint/2010/main" val="1704830716"/>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taract">
            <a:extLst>
              <a:ext uri="{FF2B5EF4-FFF2-40B4-BE49-F238E27FC236}">
                <a16:creationId xmlns:a16="http://schemas.microsoft.com/office/drawing/2014/main" id="{55825FB7-A277-439C-B890-9C21D69C5760}"/>
              </a:ext>
            </a:extLst>
          </p:cNvPr>
          <p:cNvSpPr/>
          <p:nvPr/>
        </p:nvSpPr>
        <p:spPr>
          <a:xfrm>
            <a:off x="2735308"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1</a:t>
            </a:r>
            <a:endParaRPr sz="4400" dirty="0">
              <a:solidFill>
                <a:schemeClr val="bg1"/>
              </a:solidFill>
              <a:latin typeface="Nunito ExtraBold" panose="00000900000000000000" pitchFamily="2" charset="0"/>
            </a:endParaRPr>
          </a:p>
        </p:txBody>
      </p:sp>
      <p:sp>
        <p:nvSpPr>
          <p:cNvPr id="3" name="Cataract">
            <a:extLst>
              <a:ext uri="{FF2B5EF4-FFF2-40B4-BE49-F238E27FC236}">
                <a16:creationId xmlns:a16="http://schemas.microsoft.com/office/drawing/2014/main" id="{2CF89420-BCE1-4A3B-9840-F3E285AFAEE2}"/>
              </a:ext>
            </a:extLst>
          </p:cNvPr>
          <p:cNvSpPr/>
          <p:nvPr/>
        </p:nvSpPr>
        <p:spPr>
          <a:xfrm>
            <a:off x="9524364"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2</a:t>
            </a:r>
            <a:endParaRPr sz="4400" dirty="0">
              <a:solidFill>
                <a:schemeClr val="bg1"/>
              </a:solidFill>
              <a:latin typeface="Nunito ExtraBold" panose="00000900000000000000" pitchFamily="2" charset="0"/>
            </a:endParaRPr>
          </a:p>
        </p:txBody>
      </p:sp>
      <p:sp>
        <p:nvSpPr>
          <p:cNvPr id="4" name="Cataract">
            <a:extLst>
              <a:ext uri="{FF2B5EF4-FFF2-40B4-BE49-F238E27FC236}">
                <a16:creationId xmlns:a16="http://schemas.microsoft.com/office/drawing/2014/main" id="{20F75965-584E-4D50-8E83-E4F4A603F004}"/>
              </a:ext>
            </a:extLst>
          </p:cNvPr>
          <p:cNvSpPr/>
          <p:nvPr/>
        </p:nvSpPr>
        <p:spPr>
          <a:xfrm>
            <a:off x="16313421" y="5838939"/>
            <a:ext cx="5335271" cy="2038122"/>
          </a:xfrm>
          <a:prstGeom prst="roundRect">
            <a:avLst>
              <a:gd name="adj" fmla="val 15000"/>
            </a:avLst>
          </a:prstGeom>
          <a:solidFill>
            <a:srgbClr val="299FD3"/>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Gynaecological Cancers and Screening</a:t>
            </a:r>
            <a:endParaRPr sz="4400" dirty="0">
              <a:solidFill>
                <a:schemeClr val="bg1"/>
              </a:solidFill>
              <a:latin typeface="Nunito ExtraBold" panose="00000900000000000000" pitchFamily="2" charset="0"/>
            </a:endParaRPr>
          </a:p>
        </p:txBody>
      </p:sp>
    </p:spTree>
    <p:extLst>
      <p:ext uri="{BB962C8B-B14F-4D97-AF65-F5344CB8AC3E}">
        <p14:creationId xmlns:p14="http://schemas.microsoft.com/office/powerpoint/2010/main" val="1505287872"/>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4000" dirty="0">
                <a:solidFill>
                  <a:schemeClr val="bg2"/>
                </a:solidFill>
                <a:latin typeface="Calibri" panose="020F0502020204030204" pitchFamily="34" charset="0"/>
                <a:cs typeface="Calibri" panose="020F0502020204030204" pitchFamily="34" charset="0"/>
              </a:rPr>
              <a:t>A 41-year-old woman has been recalled for a repeat cervical smear by her general practitioner (GP). She previously had her routine cervical smear last year which showed the presence of high-risk human papillomavirus (HPV) but no abnormal cytology. Her repeat cervical smear is still positive for high-risk HPV with no cytological abnormalities.</a:t>
            </a:r>
            <a:br>
              <a:rPr lang="en-GB" sz="3200" dirty="0">
                <a:solidFill>
                  <a:schemeClr val="bg2"/>
                </a:solidFill>
                <a:latin typeface="Calibri" panose="020F0502020204030204" pitchFamily="34" charset="0"/>
                <a:cs typeface="Calibri" panose="020F0502020204030204" pitchFamily="34" charset="0"/>
              </a:rPr>
            </a:br>
            <a:br>
              <a:rPr lang="en-GB" sz="3200" dirty="0">
                <a:solidFill>
                  <a:schemeClr val="bg2"/>
                </a:solidFill>
                <a:latin typeface="Calibri" panose="020F0502020204030204" pitchFamily="34" charset="0"/>
                <a:cs typeface="Calibri" panose="020F0502020204030204" pitchFamily="34" charset="0"/>
              </a:rPr>
            </a:br>
            <a:r>
              <a:rPr lang="en-GB" sz="4000" dirty="0">
                <a:solidFill>
                  <a:schemeClr val="bg2"/>
                </a:solidFill>
                <a:latin typeface="Calibri" panose="020F0502020204030204" pitchFamily="34" charset="0"/>
                <a:cs typeface="Calibri" panose="020F0502020204030204" pitchFamily="34" charset="0"/>
              </a:rPr>
              <a:t>What is the most appropriate step in this patient's management?</a:t>
            </a:r>
            <a:endParaRPr lang="en-GB" sz="5400" spc="0" dirty="0">
              <a:solidFill>
                <a:schemeClr val="bg2"/>
              </a:solidFill>
              <a:latin typeface="Calibri" panose="020F0502020204030204" pitchFamily="34" charset="0"/>
              <a:cs typeface="Calibri" panose="020F0502020204030204" pitchFamily="34" charset="0"/>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Refer for colposcopy</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Repeat cervical smear in three months</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Repeat cervical smear in three years</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a:t>
              </a:r>
              <a:r>
                <a:rPr lang="fr-FR" sz="3200" spc="0" dirty="0" err="1">
                  <a:solidFill>
                    <a:schemeClr val="bg1"/>
                  </a:solidFill>
                  <a:latin typeface="Nunito Bold" panose="00000800000000000000" pitchFamily="2" charset="0"/>
                </a:rPr>
                <a:t>Repeat</a:t>
              </a:r>
              <a:r>
                <a:rPr lang="fr-FR" sz="3200" spc="0" dirty="0">
                  <a:solidFill>
                    <a:schemeClr val="bg1"/>
                  </a:solidFill>
                  <a:latin typeface="Nunito Bold" panose="00000800000000000000" pitchFamily="2" charset="0"/>
                </a:rPr>
                <a:t> cervical </a:t>
              </a:r>
              <a:r>
                <a:rPr lang="fr-FR" sz="3200" spc="0" dirty="0" err="1">
                  <a:solidFill>
                    <a:schemeClr val="bg1"/>
                  </a:solidFill>
                  <a:latin typeface="Nunito Bold" panose="00000800000000000000" pitchFamily="2" charset="0"/>
                </a:rPr>
                <a:t>smear</a:t>
              </a:r>
              <a:r>
                <a:rPr lang="fr-FR" sz="3200" spc="0" dirty="0">
                  <a:solidFill>
                    <a:schemeClr val="bg1"/>
                  </a:solidFill>
                  <a:latin typeface="Nunito Bold" panose="00000800000000000000" pitchFamily="2" charset="0"/>
                </a:rPr>
                <a:t> in six </a:t>
              </a:r>
              <a:r>
                <a:rPr lang="fr-FR" sz="3200" spc="0" dirty="0" err="1">
                  <a:solidFill>
                    <a:schemeClr val="bg1"/>
                  </a:solidFill>
                  <a:latin typeface="Nunito Bold" panose="00000800000000000000" pitchFamily="2" charset="0"/>
                </a:rPr>
                <a:t>months</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Repeat cervical smear in 12 months</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2411666453"/>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4000" dirty="0">
                <a:solidFill>
                  <a:schemeClr val="bg2"/>
                </a:solidFill>
                <a:latin typeface="Calibri" panose="020F0502020204030204" pitchFamily="34" charset="0"/>
                <a:cs typeface="Calibri" panose="020F0502020204030204" pitchFamily="34" charset="0"/>
              </a:rPr>
              <a:t>A 41-year-old woman has been recalled for a repeat cervical smear by her general practitioner (GP). She previously had her </a:t>
            </a:r>
            <a:r>
              <a:rPr lang="en-GB" sz="4000" dirty="0">
                <a:solidFill>
                  <a:srgbClr val="FF0000"/>
                </a:solidFill>
                <a:latin typeface="Calibri" panose="020F0502020204030204" pitchFamily="34" charset="0"/>
                <a:cs typeface="Calibri" panose="020F0502020204030204" pitchFamily="34" charset="0"/>
              </a:rPr>
              <a:t>routine cervical smear last year </a:t>
            </a:r>
            <a:r>
              <a:rPr lang="en-GB" sz="4000" dirty="0">
                <a:solidFill>
                  <a:schemeClr val="bg2"/>
                </a:solidFill>
                <a:latin typeface="Calibri" panose="020F0502020204030204" pitchFamily="34" charset="0"/>
                <a:cs typeface="Calibri" panose="020F0502020204030204" pitchFamily="34" charset="0"/>
              </a:rPr>
              <a:t>which showed the presence of high-risk human papillomavirus (HPV) but no abnormal cytology. Her repeat cervical smear is still </a:t>
            </a:r>
            <a:r>
              <a:rPr lang="en-GB" sz="4000" dirty="0">
                <a:solidFill>
                  <a:srgbClr val="FF0000"/>
                </a:solidFill>
                <a:latin typeface="Calibri" panose="020F0502020204030204" pitchFamily="34" charset="0"/>
                <a:cs typeface="Calibri" panose="020F0502020204030204" pitchFamily="34" charset="0"/>
              </a:rPr>
              <a:t>positive for high-risk HPV </a:t>
            </a:r>
            <a:r>
              <a:rPr lang="en-GB" sz="4000" dirty="0">
                <a:solidFill>
                  <a:schemeClr val="bg2"/>
                </a:solidFill>
                <a:latin typeface="Calibri" panose="020F0502020204030204" pitchFamily="34" charset="0"/>
                <a:cs typeface="Calibri" panose="020F0502020204030204" pitchFamily="34" charset="0"/>
              </a:rPr>
              <a:t>with </a:t>
            </a:r>
            <a:r>
              <a:rPr lang="en-GB" sz="4000" dirty="0">
                <a:solidFill>
                  <a:srgbClr val="FF0000"/>
                </a:solidFill>
                <a:latin typeface="Calibri" panose="020F0502020204030204" pitchFamily="34" charset="0"/>
                <a:cs typeface="Calibri" panose="020F0502020204030204" pitchFamily="34" charset="0"/>
              </a:rPr>
              <a:t>no cytological abnormalities</a:t>
            </a:r>
            <a:r>
              <a:rPr lang="en-GB" sz="4000" dirty="0">
                <a:solidFill>
                  <a:schemeClr val="bg2"/>
                </a:solidFill>
                <a:latin typeface="Calibri" panose="020F0502020204030204" pitchFamily="34" charset="0"/>
                <a:cs typeface="Calibri" panose="020F0502020204030204" pitchFamily="34" charset="0"/>
              </a:rPr>
              <a:t>.</a:t>
            </a:r>
            <a:br>
              <a:rPr lang="en-GB" sz="3200" dirty="0">
                <a:solidFill>
                  <a:schemeClr val="bg2"/>
                </a:solidFill>
                <a:latin typeface="Calibri" panose="020F0502020204030204" pitchFamily="34" charset="0"/>
                <a:cs typeface="Calibri" panose="020F0502020204030204" pitchFamily="34" charset="0"/>
              </a:rPr>
            </a:br>
            <a:br>
              <a:rPr lang="en-GB" sz="3200" dirty="0">
                <a:solidFill>
                  <a:schemeClr val="bg2"/>
                </a:solidFill>
                <a:latin typeface="Calibri" panose="020F0502020204030204" pitchFamily="34" charset="0"/>
                <a:cs typeface="Calibri" panose="020F0502020204030204" pitchFamily="34" charset="0"/>
              </a:rPr>
            </a:br>
            <a:r>
              <a:rPr lang="en-GB" sz="4000" dirty="0">
                <a:solidFill>
                  <a:schemeClr val="bg2"/>
                </a:solidFill>
                <a:latin typeface="Calibri" panose="020F0502020204030204" pitchFamily="34" charset="0"/>
                <a:cs typeface="Calibri" panose="020F0502020204030204" pitchFamily="34" charset="0"/>
              </a:rPr>
              <a:t>What is the most appropriate next step in this patient's management?</a:t>
            </a:r>
            <a:endParaRPr lang="en-GB" sz="5400" spc="0" dirty="0">
              <a:solidFill>
                <a:schemeClr val="bg2"/>
              </a:solidFill>
              <a:latin typeface="Calibri" panose="020F0502020204030204" pitchFamily="34" charset="0"/>
              <a:cs typeface="Calibri" panose="020F0502020204030204" pitchFamily="34" charset="0"/>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A. Refer for colposcopy</a:t>
              </a:r>
              <a:endParaRPr lang="en-GB" sz="15200" spc="0" dirty="0">
                <a:solidFill>
                  <a:schemeClr val="accent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Repeat cervical smear in three months</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Repeat cervical smear in three years</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a:t>
              </a:r>
              <a:r>
                <a:rPr lang="fr-FR" sz="3200" spc="0" dirty="0" err="1">
                  <a:solidFill>
                    <a:schemeClr val="accent2"/>
                  </a:solidFill>
                  <a:latin typeface="Nunito Bold" panose="00000800000000000000" pitchFamily="2" charset="0"/>
                </a:rPr>
                <a:t>Repeat</a:t>
              </a:r>
              <a:r>
                <a:rPr lang="fr-FR" sz="3200" spc="0" dirty="0">
                  <a:solidFill>
                    <a:schemeClr val="accent2"/>
                  </a:solidFill>
                  <a:latin typeface="Nunito Bold" panose="00000800000000000000" pitchFamily="2" charset="0"/>
                </a:rPr>
                <a:t> cervical </a:t>
              </a:r>
              <a:r>
                <a:rPr lang="fr-FR" sz="3200" spc="0" dirty="0" err="1">
                  <a:solidFill>
                    <a:schemeClr val="accent2"/>
                  </a:solidFill>
                  <a:latin typeface="Nunito Bold" panose="00000800000000000000" pitchFamily="2" charset="0"/>
                </a:rPr>
                <a:t>smear</a:t>
              </a:r>
              <a:r>
                <a:rPr lang="fr-FR" sz="3200" spc="0" dirty="0">
                  <a:solidFill>
                    <a:schemeClr val="accent2"/>
                  </a:solidFill>
                  <a:latin typeface="Nunito Bold" panose="00000800000000000000" pitchFamily="2" charset="0"/>
                </a:rPr>
                <a:t> in six </a:t>
              </a:r>
              <a:r>
                <a:rPr lang="fr-FR" sz="3200" spc="0" dirty="0" err="1">
                  <a:solidFill>
                    <a:schemeClr val="accent2"/>
                  </a:solidFill>
                  <a:latin typeface="Nunito Bold" panose="00000800000000000000" pitchFamily="2" charset="0"/>
                </a:rPr>
                <a:t>months</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Repeat cervical smear in 12 months</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3464925277"/>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Cervical Cancer and Screening</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2678197"/>
            <a:ext cx="22925315" cy="74892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GB" sz="4800" dirty="0"/>
              <a:t>Cervical cancer has a pre-cancerous stage – CIN</a:t>
            </a:r>
          </a:p>
          <a:p>
            <a:pPr algn="l"/>
            <a:r>
              <a:rPr lang="en-GB" sz="4800" dirty="0"/>
              <a:t>3-yearly smear tests to look for </a:t>
            </a:r>
            <a:r>
              <a:rPr lang="en-GB" sz="4800" dirty="0">
                <a:solidFill>
                  <a:srgbClr val="FF0000"/>
                </a:solidFill>
              </a:rPr>
              <a:t>dyskaryosis</a:t>
            </a:r>
            <a:r>
              <a:rPr lang="en-GB" sz="4800" dirty="0"/>
              <a:t> and </a:t>
            </a:r>
            <a:r>
              <a:rPr lang="en-GB" sz="4800" dirty="0">
                <a:solidFill>
                  <a:srgbClr val="FF0000"/>
                </a:solidFill>
              </a:rPr>
              <a:t>presence of HPV</a:t>
            </a:r>
          </a:p>
          <a:p>
            <a:pPr algn="l"/>
            <a:r>
              <a:rPr lang="en-GB" sz="4800" dirty="0"/>
              <a:t>Moderate-severe changes should be sent for colposcopy</a:t>
            </a:r>
          </a:p>
          <a:p>
            <a:pPr algn="l"/>
            <a:r>
              <a:rPr lang="en-GB" sz="4800" dirty="0"/>
              <a:t>Mild-moderate changes – test for HPV. If HPV present, send for colposcopy</a:t>
            </a:r>
          </a:p>
          <a:p>
            <a:pPr algn="l"/>
            <a:r>
              <a:rPr lang="en-GB" sz="4800" dirty="0"/>
              <a:t>If normal cytology but HPV present – </a:t>
            </a:r>
            <a:r>
              <a:rPr lang="en-GB" sz="4800" dirty="0">
                <a:solidFill>
                  <a:srgbClr val="FF0000"/>
                </a:solidFill>
              </a:rPr>
              <a:t>recheck in 12 months</a:t>
            </a:r>
          </a:p>
          <a:p>
            <a:pPr algn="l"/>
            <a:endParaRPr lang="en-GB" sz="4800" dirty="0"/>
          </a:p>
          <a:p>
            <a:pPr algn="l"/>
            <a:r>
              <a:rPr lang="en-GB" sz="4800" dirty="0"/>
              <a:t>Screening criteria</a:t>
            </a:r>
          </a:p>
          <a:p>
            <a:pPr marL="685800" indent="-685800" algn="l">
              <a:buFont typeface="Arial" panose="020B0604020202020204" pitchFamily="34" charset="0"/>
              <a:buChar char="•"/>
            </a:pPr>
            <a:r>
              <a:rPr lang="en-GB" sz="4800" dirty="0"/>
              <a:t>Sexually active women (and trans men who still have cervixes!) aged 25-64</a:t>
            </a:r>
          </a:p>
          <a:p>
            <a:pPr marL="685800" indent="-685800" algn="l">
              <a:buFont typeface="Arial" panose="020B0604020202020204" pitchFamily="34" charset="0"/>
              <a:buChar char="•"/>
            </a:pPr>
            <a:r>
              <a:rPr lang="en-GB" sz="4800" dirty="0"/>
              <a:t>3 yearly if 25-50, 5-yearly if aged 51-64</a:t>
            </a:r>
          </a:p>
          <a:p>
            <a:pPr marL="685800" indent="-685800" algn="l">
              <a:buFont typeface="Arial" panose="020B0604020202020204" pitchFamily="34" charset="0"/>
              <a:buChar char="•"/>
            </a:pPr>
            <a:endParaRPr lang="en-GB" sz="4800" dirty="0"/>
          </a:p>
        </p:txBody>
      </p:sp>
    </p:spTree>
    <p:extLst>
      <p:ext uri="{BB962C8B-B14F-4D97-AF65-F5344CB8AC3E}">
        <p14:creationId xmlns:p14="http://schemas.microsoft.com/office/powerpoint/2010/main" val="347575752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361D6CC-68E5-254A-8C8F-13275786F91E}"/>
              </a:ext>
            </a:extLst>
          </p:cNvPr>
          <p:cNvSpPr txBox="1"/>
          <p:nvPr/>
        </p:nvSpPr>
        <p:spPr>
          <a:xfrm>
            <a:off x="587829" y="667358"/>
            <a:ext cx="21390429"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Miscarriage</a:t>
            </a:r>
          </a:p>
        </p:txBody>
      </p:sp>
      <p:sp>
        <p:nvSpPr>
          <p:cNvPr id="9" name="TextBox 8">
            <a:extLst>
              <a:ext uri="{FF2B5EF4-FFF2-40B4-BE49-F238E27FC236}">
                <a16:creationId xmlns:a16="http://schemas.microsoft.com/office/drawing/2014/main" id="{52A5E26E-4DAA-064F-BF48-40DD63F55EBC}"/>
              </a:ext>
            </a:extLst>
          </p:cNvPr>
          <p:cNvSpPr txBox="1"/>
          <p:nvPr/>
        </p:nvSpPr>
        <p:spPr>
          <a:xfrm>
            <a:off x="587829" y="2471883"/>
            <a:ext cx="22468114" cy="74892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Loss of pregnancy </a:t>
            </a:r>
            <a:r>
              <a:rPr kumimoji="0" lang="en-GB" sz="4000" b="0" i="0" u="none" strike="noStrike" cap="none" spc="0" normalizeH="0" baseline="0" dirty="0">
                <a:ln>
                  <a:noFill/>
                </a:ln>
                <a:solidFill>
                  <a:srgbClr val="FF0000"/>
                </a:solidFill>
                <a:effectLst/>
                <a:uFillTx/>
                <a:latin typeface="+mn-lt"/>
                <a:ea typeface="+mn-ea"/>
                <a:cs typeface="+mn-cs"/>
                <a:sym typeface="Helvetica Neue"/>
              </a:rPr>
              <a:t>&lt;24 weeks</a:t>
            </a:r>
          </a:p>
          <a:p>
            <a:pPr marL="0" marR="0" indent="0" algn="l" defTabSz="2438338" rtl="0" fontAlgn="auto" latinLnBrk="0" hangingPunct="0">
              <a:lnSpc>
                <a:spcPct val="100000"/>
              </a:lnSpc>
              <a:spcBef>
                <a:spcPts val="0"/>
              </a:spcBef>
              <a:spcAft>
                <a:spcPts val="0"/>
              </a:spcAft>
              <a:buClrTx/>
              <a:buSzTx/>
              <a:buFontTx/>
              <a:buNone/>
              <a:tabLst/>
            </a:pPr>
            <a:endParaRPr lang="en-GB" sz="4000" dirty="0"/>
          </a:p>
          <a:p>
            <a:pPr marL="0" marR="0" indent="0" algn="l" defTabSz="2438338" rtl="0" fontAlgn="auto" latinLnBrk="0" hangingPunct="0">
              <a:lnSpc>
                <a:spcPct val="100000"/>
              </a:lnSpc>
              <a:spcBef>
                <a:spcPts val="0"/>
              </a:spcBef>
              <a:spcAft>
                <a:spcPts val="0"/>
              </a:spcAft>
              <a:buClrTx/>
              <a:buSzTx/>
              <a:buFontTx/>
              <a:buNone/>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Aetiology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Chromosomal abnormalities (in foetus)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Endocrine factors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Maternal illnesses – syphilis, mycoplasma, and toxoplasma (1</a:t>
            </a:r>
            <a:r>
              <a:rPr kumimoji="0" lang="en-GB" sz="4000" b="0" i="0" u="none" strike="noStrike" cap="none" spc="0" normalizeH="0" baseline="30000" dirty="0">
                <a:ln>
                  <a:noFill/>
                </a:ln>
                <a:solidFill>
                  <a:srgbClr val="5E5E5E"/>
                </a:solidFill>
                <a:effectLst/>
                <a:uFillTx/>
                <a:latin typeface="+mn-lt"/>
                <a:ea typeface="+mn-ea"/>
                <a:cs typeface="+mn-cs"/>
                <a:sym typeface="Helvetica Neue"/>
              </a:rPr>
              <a:t>st</a:t>
            </a:r>
            <a:r>
              <a:rPr kumimoji="0" lang="en-GB" sz="4000" b="0" i="0" u="none" strike="noStrike" cap="none" spc="0" normalizeH="0" baseline="0" dirty="0">
                <a:ln>
                  <a:noFill/>
                </a:ln>
                <a:solidFill>
                  <a:srgbClr val="5E5E5E"/>
                </a:solidFill>
                <a:effectLst/>
                <a:uFillTx/>
                <a:latin typeface="+mn-lt"/>
                <a:ea typeface="+mn-ea"/>
                <a:cs typeface="+mn-cs"/>
                <a:sym typeface="Helvetica Neue"/>
              </a:rPr>
              <a:t> trimester); BV (2</a:t>
            </a:r>
            <a:r>
              <a:rPr kumimoji="0" lang="en-GB" sz="4000" b="0" i="0" u="none" strike="noStrike" cap="none" spc="0" normalizeH="0" baseline="30000" dirty="0">
                <a:ln>
                  <a:noFill/>
                </a:ln>
                <a:solidFill>
                  <a:srgbClr val="5E5E5E"/>
                </a:solidFill>
                <a:effectLst/>
                <a:uFillTx/>
                <a:latin typeface="+mn-lt"/>
                <a:ea typeface="+mn-ea"/>
                <a:cs typeface="+mn-cs"/>
                <a:sym typeface="Helvetica Neue"/>
              </a:rPr>
              <a:t>nd</a:t>
            </a:r>
            <a:r>
              <a:rPr kumimoji="0" lang="en-GB" sz="4000" b="0" i="0" u="none" strike="noStrike" cap="none" spc="0" normalizeH="0" baseline="0" dirty="0">
                <a:ln>
                  <a:noFill/>
                </a:ln>
                <a:solidFill>
                  <a:srgbClr val="5E5E5E"/>
                </a:solidFill>
                <a:effectLst/>
                <a:uFillTx/>
                <a:latin typeface="+mn-lt"/>
                <a:ea typeface="+mn-ea"/>
                <a:cs typeface="+mn-cs"/>
                <a:sym typeface="Helvetica Neue"/>
              </a:rPr>
              <a:t> trimester)</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Maternal lifestyle – smoking, alcohol</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Abnormalities of uterus – </a:t>
            </a:r>
            <a:r>
              <a:rPr kumimoji="0" lang="en-GB" sz="4000" b="0" i="0" u="none" strike="noStrike" cap="none" spc="0" normalizeH="0" baseline="0" dirty="0" err="1">
                <a:ln>
                  <a:noFill/>
                </a:ln>
                <a:solidFill>
                  <a:srgbClr val="5E5E5E"/>
                </a:solidFill>
                <a:effectLst/>
                <a:uFillTx/>
                <a:latin typeface="+mn-lt"/>
                <a:ea typeface="+mn-ea"/>
                <a:cs typeface="+mn-cs"/>
                <a:sym typeface="Helvetica Neue"/>
              </a:rPr>
              <a:t>bircornuate</a:t>
            </a:r>
            <a:r>
              <a:rPr kumimoji="0" lang="en-GB" sz="4000" b="0" i="0" u="none" strike="noStrike" cap="none" spc="0" normalizeH="0" baseline="0" dirty="0">
                <a:ln>
                  <a:noFill/>
                </a:ln>
                <a:solidFill>
                  <a:srgbClr val="5E5E5E"/>
                </a:solidFill>
                <a:effectLst/>
                <a:uFillTx/>
                <a:latin typeface="+mn-lt"/>
                <a:ea typeface="+mn-ea"/>
                <a:cs typeface="+mn-cs"/>
                <a:sym typeface="Helvetica Neue"/>
              </a:rPr>
              <a:t> uterus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Autoimmune factors – antiphospholipid syndrome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Cervical incompetence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kumimoji="0" lang="en-GB" sz="4000" b="0" i="0" u="none" strike="noStrike" cap="none" spc="0" normalizeH="0" baseline="0" dirty="0">
              <a:ln>
                <a:noFill/>
              </a:ln>
              <a:solidFill>
                <a:srgbClr val="5E5E5E"/>
              </a:solidFill>
              <a:effectLst/>
              <a:uFillTx/>
              <a:latin typeface="+mn-lt"/>
              <a:ea typeface="+mn-ea"/>
              <a:cs typeface="+mn-cs"/>
              <a:sym typeface="Helvetica Neue"/>
            </a:endParaRP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endParaRPr kumimoji="0" lang="en-GB" sz="4000" b="0" i="0" u="none" strike="noStrike" cap="none" spc="0" normalizeH="0" baseline="0" dirty="0">
              <a:ln>
                <a:noFill/>
              </a:ln>
              <a:solidFill>
                <a:srgbClr val="5E5E5E"/>
              </a:solidFill>
              <a:effectLst/>
              <a:uFillTx/>
              <a:latin typeface="+mn-lt"/>
              <a:ea typeface="+mn-ea"/>
              <a:cs typeface="+mn-cs"/>
              <a:sym typeface="Helvetica Neue"/>
            </a:endParaRPr>
          </a:p>
        </p:txBody>
      </p:sp>
    </p:spTree>
    <p:extLst>
      <p:ext uri="{BB962C8B-B14F-4D97-AF65-F5344CB8AC3E}">
        <p14:creationId xmlns:p14="http://schemas.microsoft.com/office/powerpoint/2010/main" val="3585727449"/>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Cervical Cancer and Screening</a:t>
            </a:r>
          </a:p>
        </p:txBody>
      </p:sp>
      <p:sp>
        <p:nvSpPr>
          <p:cNvPr id="3" name="TextBox 2">
            <a:extLst>
              <a:ext uri="{FF2B5EF4-FFF2-40B4-BE49-F238E27FC236}">
                <a16:creationId xmlns:a16="http://schemas.microsoft.com/office/drawing/2014/main" id="{30809D6B-2E6B-0643-A62A-5E56AC59554A}"/>
              </a:ext>
            </a:extLst>
          </p:cNvPr>
          <p:cNvSpPr txBox="1"/>
          <p:nvPr/>
        </p:nvSpPr>
        <p:spPr>
          <a:xfrm>
            <a:off x="751114" y="3416861"/>
            <a:ext cx="22925315" cy="60119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GB" sz="4800" dirty="0"/>
              <a:t>Management</a:t>
            </a:r>
          </a:p>
          <a:p>
            <a:pPr algn="l"/>
            <a:r>
              <a:rPr lang="en-GB" sz="4800" dirty="0"/>
              <a:t>Colposcopy</a:t>
            </a:r>
          </a:p>
          <a:p>
            <a:pPr marL="685800" indent="-685800" algn="l">
              <a:buFont typeface="Arial" panose="020B0604020202020204" pitchFamily="34" charset="0"/>
              <a:buChar char="•"/>
            </a:pPr>
            <a:r>
              <a:rPr lang="en-GB" sz="4800" dirty="0"/>
              <a:t>Done if abnormal cells present on smear</a:t>
            </a:r>
          </a:p>
          <a:p>
            <a:pPr marL="685800" indent="-685800" algn="l">
              <a:buFont typeface="Arial" panose="020B0604020202020204" pitchFamily="34" charset="0"/>
              <a:buChar char="•"/>
            </a:pPr>
            <a:r>
              <a:rPr lang="en-GB" sz="4800" dirty="0"/>
              <a:t>Can do core biopsy</a:t>
            </a:r>
          </a:p>
          <a:p>
            <a:pPr algn="l"/>
            <a:r>
              <a:rPr lang="en-GB" sz="4800" dirty="0"/>
              <a:t>LLETZ procedure</a:t>
            </a:r>
          </a:p>
          <a:p>
            <a:pPr marL="685800" indent="-685800" algn="l">
              <a:buFont typeface="Arial" panose="020B0604020202020204" pitchFamily="34" charset="0"/>
              <a:buChar char="•"/>
            </a:pPr>
            <a:r>
              <a:rPr lang="en-GB" sz="4800" dirty="0"/>
              <a:t>Performed in colposcopy clinic under LA</a:t>
            </a:r>
          </a:p>
          <a:p>
            <a:pPr marL="685800" indent="-685800" algn="l">
              <a:buFont typeface="Arial" panose="020B0604020202020204" pitchFamily="34" charset="0"/>
              <a:buChar char="•"/>
            </a:pPr>
            <a:r>
              <a:rPr lang="en-GB" sz="4800" dirty="0"/>
              <a:t>Patient will need HPV test after 6 months, if negative can go back to 3-yearly smears.</a:t>
            </a:r>
          </a:p>
          <a:p>
            <a:pPr marL="685800" indent="-685800" algn="l">
              <a:buFont typeface="Arial" panose="020B0604020202020204" pitchFamily="34" charset="0"/>
              <a:buChar char="•"/>
            </a:pPr>
            <a:endParaRPr lang="en-GB" sz="4800" dirty="0"/>
          </a:p>
        </p:txBody>
      </p:sp>
    </p:spTree>
    <p:extLst>
      <p:ext uri="{BB962C8B-B14F-4D97-AF65-F5344CB8AC3E}">
        <p14:creationId xmlns:p14="http://schemas.microsoft.com/office/powerpoint/2010/main" val="3056532303"/>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92500" lnSpcReduction="2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r>
              <a:rPr lang="en-GB" sz="4400" dirty="0">
                <a:solidFill>
                  <a:schemeClr val="bg2"/>
                </a:solidFill>
              </a:rPr>
              <a:t>A 64-year-old woman presents to the GP with “bleeding down below”. She is post-menopausal, with her last period being 8 years ago. She uses an oestrogen cream fortnightly to help with atrophic vaginitis. She is otherwise fit and well and has no other comorbidities. She has never been pregnant. Her husband died 5 years ago and she has not been sexually active since. Speculum and bimanual examinations are normal.</a:t>
            </a:r>
          </a:p>
          <a:p>
            <a:endParaRPr lang="en-GB" sz="4400" dirty="0">
              <a:solidFill>
                <a:schemeClr val="bg2"/>
              </a:solidFill>
            </a:endParaRPr>
          </a:p>
          <a:p>
            <a:r>
              <a:rPr lang="en-GB" sz="4800" dirty="0">
                <a:solidFill>
                  <a:schemeClr val="bg2"/>
                </a:solidFill>
              </a:rPr>
              <a:t>After examination, what are the most appropriate next steps?</a:t>
            </a:r>
          </a:p>
          <a:p>
            <a:endParaRPr lang="en-GB" sz="4400" dirty="0">
              <a:solidFill>
                <a:schemeClr val="bg2"/>
              </a:solidFill>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Urgent referral to general gynaecology clinic on 2WW rule</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a:t>
              </a:r>
              <a:r>
                <a:rPr lang="es-ES" sz="3200" spc="0" dirty="0" err="1">
                  <a:solidFill>
                    <a:schemeClr val="bg1"/>
                  </a:solidFill>
                  <a:latin typeface="Nunito Bold" panose="00000800000000000000" pitchFamily="2" charset="0"/>
                </a:rPr>
                <a:t>Routine</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referral</a:t>
              </a:r>
              <a:r>
                <a:rPr lang="es-ES" sz="3200" spc="0" dirty="0">
                  <a:solidFill>
                    <a:schemeClr val="bg1"/>
                  </a:solidFill>
                  <a:latin typeface="Nunito Bold" panose="00000800000000000000" pitchFamily="2" charset="0"/>
                </a:rPr>
                <a:t> to general </a:t>
              </a:r>
              <a:r>
                <a:rPr lang="es-ES" sz="3200" spc="0" dirty="0" err="1">
                  <a:solidFill>
                    <a:schemeClr val="bg1"/>
                  </a:solidFill>
                  <a:latin typeface="Nunito Bold" panose="00000800000000000000" pitchFamily="2" charset="0"/>
                </a:rPr>
                <a:t>gynaecology</a:t>
              </a:r>
              <a:r>
                <a:rPr lang="es-ES" sz="3200" spc="0" dirty="0">
                  <a:solidFill>
                    <a:schemeClr val="bg1"/>
                  </a:solidFill>
                  <a:latin typeface="Nunito Bold" panose="00000800000000000000" pitchFamily="2" charset="0"/>
                </a:rPr>
                <a:t> </a:t>
              </a:r>
              <a:r>
                <a:rPr lang="es-ES" sz="3200" spc="0" dirty="0" err="1">
                  <a:solidFill>
                    <a:schemeClr val="bg1"/>
                  </a:solidFill>
                  <a:latin typeface="Nunito Bold" panose="00000800000000000000" pitchFamily="2" charset="0"/>
                </a:rPr>
                <a:t>clinic</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Urgent referral to hysteroscopy clinic on 2WW rule</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a:t>
              </a:r>
              <a:r>
                <a:rPr lang="fr-FR" sz="3200" spc="0" dirty="0" err="1">
                  <a:solidFill>
                    <a:schemeClr val="bg1"/>
                  </a:solidFill>
                  <a:latin typeface="Nunito Bold" panose="00000800000000000000" pitchFamily="2" charset="0"/>
                </a:rPr>
                <a:t>Transvaginal</a:t>
              </a:r>
              <a:r>
                <a:rPr lang="fr-FR" sz="3200" spc="0" dirty="0">
                  <a:solidFill>
                    <a:schemeClr val="bg1"/>
                  </a:solidFill>
                  <a:latin typeface="Nunito Bold" panose="00000800000000000000" pitchFamily="2" charset="0"/>
                </a:rPr>
                <a:t> USS</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Reassure and discharge</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2383273704"/>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92500" lnSpcReduction="2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r>
              <a:rPr lang="en-GB" sz="4400" dirty="0">
                <a:solidFill>
                  <a:schemeClr val="bg2"/>
                </a:solidFill>
              </a:rPr>
              <a:t>A 64-year-old woman presents to the GP with “bleeding down below”. She is </a:t>
            </a:r>
            <a:r>
              <a:rPr lang="en-GB" sz="4400" dirty="0">
                <a:solidFill>
                  <a:srgbClr val="FF0000"/>
                </a:solidFill>
              </a:rPr>
              <a:t>post-menopausal</a:t>
            </a:r>
            <a:r>
              <a:rPr lang="en-GB" sz="4400" dirty="0">
                <a:solidFill>
                  <a:schemeClr val="bg2"/>
                </a:solidFill>
              </a:rPr>
              <a:t>, with her </a:t>
            </a:r>
            <a:r>
              <a:rPr lang="en-GB" sz="4400" dirty="0">
                <a:solidFill>
                  <a:srgbClr val="FF0000"/>
                </a:solidFill>
              </a:rPr>
              <a:t>last period being 8 years ago</a:t>
            </a:r>
            <a:r>
              <a:rPr lang="en-GB" sz="4400" dirty="0">
                <a:solidFill>
                  <a:schemeClr val="bg2"/>
                </a:solidFill>
              </a:rPr>
              <a:t>. She uses an oestrogen cream fortnightly to help with atrophic vaginitis. She is </a:t>
            </a:r>
            <a:r>
              <a:rPr lang="en-GB" sz="4400" dirty="0">
                <a:solidFill>
                  <a:srgbClr val="FF0000"/>
                </a:solidFill>
              </a:rPr>
              <a:t>obese</a:t>
            </a:r>
            <a:r>
              <a:rPr lang="en-GB" sz="4400" dirty="0">
                <a:solidFill>
                  <a:schemeClr val="bg2"/>
                </a:solidFill>
              </a:rPr>
              <a:t>, but is otherwise fit and well and has no other comorbidities. She has </a:t>
            </a:r>
            <a:r>
              <a:rPr lang="en-GB" sz="4400" dirty="0">
                <a:solidFill>
                  <a:srgbClr val="FF0000"/>
                </a:solidFill>
              </a:rPr>
              <a:t>never been pregnant</a:t>
            </a:r>
            <a:r>
              <a:rPr lang="en-GB" sz="4400" dirty="0">
                <a:solidFill>
                  <a:schemeClr val="bg2"/>
                </a:solidFill>
              </a:rPr>
              <a:t>. Her husband died 5 years ago and she has not been sexually active since. Speculum and bimanual examinations are normal.</a:t>
            </a:r>
          </a:p>
          <a:p>
            <a:endParaRPr lang="en-GB" sz="4400" dirty="0">
              <a:solidFill>
                <a:schemeClr val="bg2"/>
              </a:solidFill>
            </a:endParaRPr>
          </a:p>
          <a:p>
            <a:r>
              <a:rPr lang="en-GB" sz="4800" dirty="0">
                <a:solidFill>
                  <a:schemeClr val="bg2"/>
                </a:solidFill>
              </a:rPr>
              <a:t>After examination, what are the most appropriate next steps?</a:t>
            </a:r>
          </a:p>
          <a:p>
            <a:endParaRPr lang="en-GB" sz="4400" dirty="0">
              <a:solidFill>
                <a:schemeClr val="bg2"/>
              </a:solidFill>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A. Urgent referral to general gynaecology clinic on 2WW rule</a:t>
              </a:r>
              <a:endParaRPr lang="en-GB" sz="15200" spc="0" dirty="0">
                <a:solidFill>
                  <a:schemeClr val="accent2"/>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a:t>
              </a:r>
              <a:r>
                <a:rPr lang="es-ES" sz="3200" spc="0" dirty="0" err="1">
                  <a:solidFill>
                    <a:schemeClr val="accent2"/>
                  </a:solidFill>
                  <a:latin typeface="Nunito Bold" panose="00000800000000000000" pitchFamily="2" charset="0"/>
                </a:rPr>
                <a:t>Routine</a:t>
              </a:r>
              <a:r>
                <a:rPr lang="es-ES" sz="3200" spc="0" dirty="0">
                  <a:solidFill>
                    <a:schemeClr val="accent2"/>
                  </a:solidFill>
                  <a:latin typeface="Nunito Bold" panose="00000800000000000000" pitchFamily="2" charset="0"/>
                </a:rPr>
                <a:t> </a:t>
              </a:r>
              <a:r>
                <a:rPr lang="es-ES" sz="3200" spc="0" dirty="0" err="1">
                  <a:solidFill>
                    <a:schemeClr val="accent2"/>
                  </a:solidFill>
                  <a:latin typeface="Nunito Bold" panose="00000800000000000000" pitchFamily="2" charset="0"/>
                </a:rPr>
                <a:t>referral</a:t>
              </a:r>
              <a:r>
                <a:rPr lang="es-ES" sz="3200" spc="0" dirty="0">
                  <a:solidFill>
                    <a:schemeClr val="accent2"/>
                  </a:solidFill>
                  <a:latin typeface="Nunito Bold" panose="00000800000000000000" pitchFamily="2" charset="0"/>
                </a:rPr>
                <a:t> to general </a:t>
              </a:r>
              <a:r>
                <a:rPr lang="es-ES" sz="3200" spc="0" dirty="0" err="1">
                  <a:solidFill>
                    <a:schemeClr val="accent2"/>
                  </a:solidFill>
                  <a:latin typeface="Nunito Bold" panose="00000800000000000000" pitchFamily="2" charset="0"/>
                </a:rPr>
                <a:t>gynaecology</a:t>
              </a:r>
              <a:r>
                <a:rPr lang="es-ES" sz="3200" spc="0" dirty="0">
                  <a:solidFill>
                    <a:schemeClr val="accent2"/>
                  </a:solidFill>
                  <a:latin typeface="Nunito Bold" panose="00000800000000000000" pitchFamily="2" charset="0"/>
                </a:rPr>
                <a:t> </a:t>
              </a:r>
              <a:r>
                <a:rPr lang="es-ES" sz="3200" spc="0" dirty="0" err="1">
                  <a:solidFill>
                    <a:schemeClr val="accent2"/>
                  </a:solidFill>
                  <a:latin typeface="Nunito Bold" panose="00000800000000000000" pitchFamily="2" charset="0"/>
                </a:rPr>
                <a:t>clinic</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Urgent referral to hysteroscopy clinic on 2WW rule</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a:t>
              </a:r>
              <a:r>
                <a:rPr lang="fr-FR" sz="3200" spc="0" dirty="0" err="1">
                  <a:solidFill>
                    <a:schemeClr val="accent2"/>
                  </a:solidFill>
                  <a:latin typeface="Nunito Bold" panose="00000800000000000000" pitchFamily="2" charset="0"/>
                </a:rPr>
                <a:t>Transvaginal</a:t>
              </a:r>
              <a:r>
                <a:rPr lang="fr-FR" sz="3200" spc="0" dirty="0">
                  <a:solidFill>
                    <a:schemeClr val="accent2"/>
                  </a:solidFill>
                  <a:latin typeface="Nunito Bold" panose="00000800000000000000" pitchFamily="2" charset="0"/>
                </a:rPr>
                <a:t> USS</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Reassure and discharge</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4147150900"/>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Gynaecological Cancers</a:t>
            </a:r>
          </a:p>
        </p:txBody>
      </p:sp>
      <p:graphicFrame>
        <p:nvGraphicFramePr>
          <p:cNvPr id="4" name="Content Placeholder 2">
            <a:extLst>
              <a:ext uri="{FF2B5EF4-FFF2-40B4-BE49-F238E27FC236}">
                <a16:creationId xmlns:a16="http://schemas.microsoft.com/office/drawing/2014/main" id="{93F3602E-01E3-A84C-8DC6-9BCEF7E0CD6E}"/>
              </a:ext>
            </a:extLst>
          </p:cNvPr>
          <p:cNvGraphicFramePr>
            <a:graphicFrameLocks/>
          </p:cNvGraphicFramePr>
          <p:nvPr>
            <p:extLst>
              <p:ext uri="{D42A27DB-BD31-4B8C-83A1-F6EECF244321}">
                <p14:modId xmlns:p14="http://schemas.microsoft.com/office/powerpoint/2010/main" val="2528244881"/>
              </p:ext>
            </p:extLst>
          </p:nvPr>
        </p:nvGraphicFramePr>
        <p:xfrm>
          <a:off x="751114" y="2973841"/>
          <a:ext cx="17059048" cy="7768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6ABCAD68-D40D-FB4F-B49C-1201DFA1DCEE}"/>
              </a:ext>
            </a:extLst>
          </p:cNvPr>
          <p:cNvSpPr txBox="1"/>
          <p:nvPr/>
        </p:nvSpPr>
        <p:spPr>
          <a:xfrm>
            <a:off x="18408432" y="4383606"/>
            <a:ext cx="3743995" cy="2862322"/>
          </a:xfrm>
          <a:prstGeom prst="rect">
            <a:avLst/>
          </a:prstGeom>
          <a:solidFill>
            <a:schemeClr val="accent5">
              <a:lumMod val="40000"/>
              <a:lumOff val="60000"/>
            </a:schemeClr>
          </a:solidFill>
        </p:spPr>
        <p:txBody>
          <a:bodyPr wrap="square" rtlCol="0">
            <a:spAutoFit/>
          </a:bodyPr>
          <a:lstStyle/>
          <a:p>
            <a:pPr algn="l">
              <a:spcAft>
                <a:spcPts val="600"/>
              </a:spcAft>
            </a:pPr>
            <a:r>
              <a:rPr lang="en-GB" sz="3200" b="1" dirty="0"/>
              <a:t>F</a:t>
            </a:r>
            <a:r>
              <a:rPr lang="en-GB" sz="3200" dirty="0"/>
              <a:t>ever</a:t>
            </a:r>
          </a:p>
          <a:p>
            <a:pPr algn="l">
              <a:spcAft>
                <a:spcPts val="600"/>
              </a:spcAft>
            </a:pPr>
            <a:r>
              <a:rPr lang="en-GB" sz="3200" b="1" dirty="0"/>
              <a:t>L</a:t>
            </a:r>
            <a:r>
              <a:rPr lang="en-GB" sz="3200" dirty="0"/>
              <a:t>ethargy</a:t>
            </a:r>
          </a:p>
          <a:p>
            <a:pPr algn="l">
              <a:spcAft>
                <a:spcPts val="600"/>
              </a:spcAft>
            </a:pPr>
            <a:r>
              <a:rPr lang="en-GB" sz="3200" b="1" dirty="0"/>
              <a:t>A</a:t>
            </a:r>
            <a:r>
              <a:rPr lang="en-GB" sz="3200" dirty="0"/>
              <a:t>ppetite</a:t>
            </a:r>
          </a:p>
          <a:p>
            <a:pPr algn="l">
              <a:spcAft>
                <a:spcPts val="600"/>
              </a:spcAft>
            </a:pPr>
            <a:r>
              <a:rPr lang="en-GB" sz="3200" b="1" dirty="0"/>
              <a:t>W</a:t>
            </a:r>
            <a:r>
              <a:rPr lang="en-GB" sz="3200" dirty="0"/>
              <a:t>eight loss</a:t>
            </a:r>
          </a:p>
          <a:p>
            <a:pPr algn="l">
              <a:spcAft>
                <a:spcPts val="600"/>
              </a:spcAft>
            </a:pPr>
            <a:r>
              <a:rPr lang="en-GB" sz="3200" b="1" dirty="0"/>
              <a:t>S</a:t>
            </a:r>
            <a:r>
              <a:rPr lang="en-GB" sz="3200" dirty="0"/>
              <a:t>weats (at night)</a:t>
            </a:r>
            <a:endParaRPr lang="en-GB" dirty="0"/>
          </a:p>
        </p:txBody>
      </p:sp>
      <p:cxnSp>
        <p:nvCxnSpPr>
          <p:cNvPr id="6" name="Straight Arrow Connector 5">
            <a:extLst>
              <a:ext uri="{FF2B5EF4-FFF2-40B4-BE49-F238E27FC236}">
                <a16:creationId xmlns:a16="http://schemas.microsoft.com/office/drawing/2014/main" id="{6D6F01D3-3CE0-2F47-B447-6E568EEC17E0}"/>
              </a:ext>
            </a:extLst>
          </p:cNvPr>
          <p:cNvCxnSpPr>
            <a:cxnSpLocks/>
            <a:endCxn id="5" idx="1"/>
          </p:cNvCxnSpPr>
          <p:nvPr/>
        </p:nvCxnSpPr>
        <p:spPr>
          <a:xfrm>
            <a:off x="14238514" y="5814767"/>
            <a:ext cx="4169918" cy="0"/>
          </a:xfrm>
          <a:prstGeom prst="straightConnector1">
            <a:avLst/>
          </a:prstGeom>
          <a:ln w="69850">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74274802"/>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taract">
            <a:extLst>
              <a:ext uri="{FF2B5EF4-FFF2-40B4-BE49-F238E27FC236}">
                <a16:creationId xmlns:a16="http://schemas.microsoft.com/office/drawing/2014/main" id="{55825FB7-A277-439C-B890-9C21D69C5760}"/>
              </a:ext>
            </a:extLst>
          </p:cNvPr>
          <p:cNvSpPr/>
          <p:nvPr/>
        </p:nvSpPr>
        <p:spPr>
          <a:xfrm>
            <a:off x="2735308"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1</a:t>
            </a:r>
            <a:endParaRPr sz="4400" dirty="0">
              <a:solidFill>
                <a:schemeClr val="bg1"/>
              </a:solidFill>
              <a:latin typeface="Nunito ExtraBold" panose="00000900000000000000" pitchFamily="2" charset="0"/>
            </a:endParaRPr>
          </a:p>
        </p:txBody>
      </p:sp>
      <p:sp>
        <p:nvSpPr>
          <p:cNvPr id="3" name="Cataract">
            <a:extLst>
              <a:ext uri="{FF2B5EF4-FFF2-40B4-BE49-F238E27FC236}">
                <a16:creationId xmlns:a16="http://schemas.microsoft.com/office/drawing/2014/main" id="{2CF89420-BCE1-4A3B-9840-F3E285AFAEE2}"/>
              </a:ext>
            </a:extLst>
          </p:cNvPr>
          <p:cNvSpPr/>
          <p:nvPr/>
        </p:nvSpPr>
        <p:spPr>
          <a:xfrm>
            <a:off x="9524364" y="5838939"/>
            <a:ext cx="5335271" cy="2038122"/>
          </a:xfrm>
          <a:prstGeom prst="roundRect">
            <a:avLst>
              <a:gd name="adj" fmla="val 15000"/>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Topic 2</a:t>
            </a:r>
            <a:endParaRPr sz="4400" dirty="0">
              <a:solidFill>
                <a:schemeClr val="bg1"/>
              </a:solidFill>
              <a:latin typeface="Nunito ExtraBold" panose="00000900000000000000" pitchFamily="2" charset="0"/>
            </a:endParaRPr>
          </a:p>
        </p:txBody>
      </p:sp>
      <p:sp>
        <p:nvSpPr>
          <p:cNvPr id="4" name="Cataract">
            <a:extLst>
              <a:ext uri="{FF2B5EF4-FFF2-40B4-BE49-F238E27FC236}">
                <a16:creationId xmlns:a16="http://schemas.microsoft.com/office/drawing/2014/main" id="{20F75965-584E-4D50-8E83-E4F4A603F004}"/>
              </a:ext>
            </a:extLst>
          </p:cNvPr>
          <p:cNvSpPr/>
          <p:nvPr/>
        </p:nvSpPr>
        <p:spPr>
          <a:xfrm>
            <a:off x="16313421" y="5838939"/>
            <a:ext cx="5335271" cy="2038122"/>
          </a:xfrm>
          <a:prstGeom prst="roundRect">
            <a:avLst>
              <a:gd name="adj" fmla="val 15000"/>
            </a:avLst>
          </a:prstGeom>
          <a:solidFill>
            <a:srgbClr val="299FD3"/>
          </a:solidFill>
          <a:ln w="12700">
            <a:miter lim="400000"/>
          </a:ln>
          <a:extLst>
            <a:ext uri="{C572A759-6A51-4108-AA02-DFA0A04FC94B}">
              <ma14:wrappingTextBoxFlag xmlns:ma14="http://schemas.microsoft.com/office/mac/drawingml/2011/main" xmlns="" val="1"/>
            </a:ext>
          </a:extLst>
        </p:spPr>
        <p:txBody>
          <a:bodyPr lIns="50800" tIns="50800" rIns="50800" bIns="50800" anchor="ctr"/>
          <a:lstStyle>
            <a:lvl1pPr defTabSz="825500">
              <a:defRPr sz="3200">
                <a:solidFill>
                  <a:srgbClr val="000000"/>
                </a:solidFill>
                <a:latin typeface="Nunito Regular"/>
                <a:ea typeface="Nunito Regular"/>
                <a:cs typeface="Nunito Regular"/>
                <a:sym typeface="Nunito Regular"/>
              </a:defRPr>
            </a:lvl1pPr>
          </a:lstStyle>
          <a:p>
            <a:r>
              <a:rPr lang="en-GB" sz="4400" dirty="0">
                <a:solidFill>
                  <a:schemeClr val="bg1"/>
                </a:solidFill>
                <a:latin typeface="Nunito ExtraBold" panose="00000900000000000000" pitchFamily="2" charset="0"/>
              </a:rPr>
              <a:t>Contraception</a:t>
            </a:r>
            <a:endParaRPr sz="4400" dirty="0">
              <a:solidFill>
                <a:schemeClr val="bg1"/>
              </a:solidFill>
              <a:latin typeface="Nunito ExtraBold" panose="00000900000000000000" pitchFamily="2" charset="0"/>
            </a:endParaRPr>
          </a:p>
        </p:txBody>
      </p:sp>
    </p:spTree>
    <p:extLst>
      <p:ext uri="{BB962C8B-B14F-4D97-AF65-F5344CB8AC3E}">
        <p14:creationId xmlns:p14="http://schemas.microsoft.com/office/powerpoint/2010/main" val="3411113266"/>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4000" dirty="0">
                <a:solidFill>
                  <a:schemeClr val="bg2"/>
                </a:solidFill>
              </a:rPr>
              <a:t>A 29-year-old female presents to her GP as she missed her </a:t>
            </a:r>
            <a:r>
              <a:rPr lang="en-GB" sz="4000" dirty="0" err="1">
                <a:solidFill>
                  <a:schemeClr val="bg2"/>
                </a:solidFill>
              </a:rPr>
              <a:t>Micronor</a:t>
            </a:r>
            <a:r>
              <a:rPr lang="en-GB" sz="4000" dirty="0">
                <a:solidFill>
                  <a:schemeClr val="bg2"/>
                </a:solidFill>
              </a:rPr>
              <a:t> pill (progestogen only) this morning and is unsure what to do. She normally takes the pill at around 0830 and it is now 1100. </a:t>
            </a:r>
          </a:p>
          <a:p>
            <a:pPr hangingPunct="1"/>
            <a:endParaRPr lang="en-GB" sz="4000" dirty="0">
              <a:solidFill>
                <a:schemeClr val="bg2"/>
              </a:solidFill>
            </a:endParaRPr>
          </a:p>
          <a:p>
            <a:pPr hangingPunct="1"/>
            <a:r>
              <a:rPr lang="en-GB" sz="4000" dirty="0">
                <a:solidFill>
                  <a:schemeClr val="bg2"/>
                </a:solidFill>
              </a:rPr>
              <a:t>What advice should be given?</a:t>
            </a:r>
            <a:endParaRPr lang="en-GB" sz="5400" spc="0" dirty="0">
              <a:solidFill>
                <a:schemeClr val="bg2"/>
              </a:solidFill>
              <a:latin typeface="+mn-lt"/>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5349240" y="7109460"/>
            <a:ext cx="11750040" cy="4297680"/>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Take missed pill now and no further action needed</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Emergency contraception should be offered</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85000" lnSpcReduction="2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Take missed pill now and advise condom use until pill taking re-established for 48 hours</a:t>
              </a:r>
              <a:endParaRPr lang="en-GB" sz="420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a:t>
              </a:r>
              <a:r>
                <a:rPr lang="fr-FR" sz="3200" spc="0" dirty="0" err="1">
                  <a:solidFill>
                    <a:schemeClr val="bg1"/>
                  </a:solidFill>
                  <a:latin typeface="Nunito Bold" panose="00000800000000000000" pitchFamily="2" charset="0"/>
                </a:rPr>
                <a:t>Take</a:t>
              </a:r>
              <a:r>
                <a:rPr lang="fr-FR" sz="3200" spc="0" dirty="0">
                  <a:solidFill>
                    <a:schemeClr val="bg1"/>
                  </a:solidFill>
                  <a:latin typeface="Nunito Bold" panose="00000800000000000000" pitchFamily="2" charset="0"/>
                </a:rPr>
                <a:t> </a:t>
              </a:r>
              <a:r>
                <a:rPr lang="fr-FR" sz="3200" spc="0" dirty="0" err="1">
                  <a:solidFill>
                    <a:schemeClr val="bg1"/>
                  </a:solidFill>
                  <a:latin typeface="Nunito Bold" panose="00000800000000000000" pitchFamily="2" charset="0"/>
                </a:rPr>
                <a:t>missed</a:t>
              </a:r>
              <a:r>
                <a:rPr lang="fr-FR" sz="3200" spc="0" dirty="0">
                  <a:solidFill>
                    <a:schemeClr val="bg1"/>
                  </a:solidFill>
                  <a:latin typeface="Nunito Bold" panose="00000800000000000000" pitchFamily="2" charset="0"/>
                </a:rPr>
                <a:t> </a:t>
              </a:r>
              <a:r>
                <a:rPr lang="fr-FR" sz="3200" spc="0" dirty="0" err="1">
                  <a:solidFill>
                    <a:schemeClr val="bg1"/>
                  </a:solidFill>
                  <a:latin typeface="Nunito Bold" panose="00000800000000000000" pitchFamily="2" charset="0"/>
                </a:rPr>
                <a:t>pill</a:t>
              </a:r>
              <a:r>
                <a:rPr lang="fr-FR" sz="3200" spc="0" dirty="0">
                  <a:solidFill>
                    <a:schemeClr val="bg1"/>
                  </a:solidFill>
                  <a:latin typeface="Nunito Bold" panose="00000800000000000000" pitchFamily="2" charset="0"/>
                </a:rPr>
                <a:t> </a:t>
              </a:r>
              <a:r>
                <a:rPr lang="fr-FR" sz="3200" spc="0" dirty="0" err="1">
                  <a:solidFill>
                    <a:schemeClr val="bg1"/>
                  </a:solidFill>
                  <a:latin typeface="Nunito Bold" panose="00000800000000000000" pitchFamily="2" charset="0"/>
                </a:rPr>
                <a:t>now</a:t>
              </a:r>
              <a:r>
                <a:rPr lang="fr-FR" sz="3200" spc="0" dirty="0">
                  <a:solidFill>
                    <a:schemeClr val="bg1"/>
                  </a:solidFill>
                  <a:latin typeface="Nunito Bold" panose="00000800000000000000" pitchFamily="2" charset="0"/>
                </a:rPr>
                <a:t> and omit </a:t>
              </a:r>
              <a:r>
                <a:rPr lang="fr-FR" sz="3200" spc="0" dirty="0" err="1">
                  <a:solidFill>
                    <a:schemeClr val="bg1"/>
                  </a:solidFill>
                  <a:latin typeface="Nunito Bold" panose="00000800000000000000" pitchFamily="2" charset="0"/>
                </a:rPr>
                <a:t>pill</a:t>
              </a:r>
              <a:r>
                <a:rPr lang="fr-FR" sz="3200" spc="0" dirty="0">
                  <a:solidFill>
                    <a:schemeClr val="bg1"/>
                  </a:solidFill>
                  <a:latin typeface="Nunito Bold" panose="00000800000000000000" pitchFamily="2" charset="0"/>
                </a:rPr>
                <a:t> break at end of pack</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Perform a pregnancy test</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656369135"/>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4000" dirty="0">
                <a:solidFill>
                  <a:schemeClr val="bg2"/>
                </a:solidFill>
              </a:rPr>
              <a:t>A 29-year-old female presents to her GP as she missed her </a:t>
            </a:r>
            <a:r>
              <a:rPr lang="en-GB" sz="4000" dirty="0" err="1">
                <a:solidFill>
                  <a:schemeClr val="bg2"/>
                </a:solidFill>
              </a:rPr>
              <a:t>Micronor</a:t>
            </a:r>
            <a:r>
              <a:rPr lang="en-GB" sz="4000" dirty="0">
                <a:solidFill>
                  <a:schemeClr val="bg2"/>
                </a:solidFill>
              </a:rPr>
              <a:t> pill (</a:t>
            </a:r>
            <a:r>
              <a:rPr lang="en-GB" sz="4000" dirty="0">
                <a:solidFill>
                  <a:srgbClr val="FF0000"/>
                </a:solidFill>
              </a:rPr>
              <a:t>progestogen only</a:t>
            </a:r>
            <a:r>
              <a:rPr lang="en-GB" sz="4000" dirty="0">
                <a:solidFill>
                  <a:schemeClr val="bg2"/>
                </a:solidFill>
              </a:rPr>
              <a:t>) this morning and is unsure what to do. She normally takes the pill at around </a:t>
            </a:r>
            <a:r>
              <a:rPr lang="en-GB" sz="4000" dirty="0">
                <a:solidFill>
                  <a:srgbClr val="FF0000"/>
                </a:solidFill>
              </a:rPr>
              <a:t>0830</a:t>
            </a:r>
            <a:r>
              <a:rPr lang="en-GB" sz="4000" dirty="0">
                <a:solidFill>
                  <a:schemeClr val="bg2"/>
                </a:solidFill>
              </a:rPr>
              <a:t> and it is now </a:t>
            </a:r>
            <a:r>
              <a:rPr lang="en-GB" sz="4000" dirty="0">
                <a:solidFill>
                  <a:srgbClr val="FF0000"/>
                </a:solidFill>
              </a:rPr>
              <a:t>1100. </a:t>
            </a:r>
          </a:p>
          <a:p>
            <a:pPr hangingPunct="1"/>
            <a:endParaRPr lang="en-GB" sz="4000" dirty="0">
              <a:solidFill>
                <a:schemeClr val="bg2"/>
              </a:solidFill>
            </a:endParaRPr>
          </a:p>
          <a:p>
            <a:pPr hangingPunct="1"/>
            <a:r>
              <a:rPr lang="en-GB" sz="4000" dirty="0">
                <a:solidFill>
                  <a:schemeClr val="bg2"/>
                </a:solidFill>
              </a:rPr>
              <a:t>What advice should be given?</a:t>
            </a:r>
            <a:endParaRPr lang="en-GB" sz="5400" spc="0" dirty="0">
              <a:solidFill>
                <a:schemeClr val="bg2"/>
              </a:solidFill>
              <a:latin typeface="+mn-lt"/>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5349240" y="7109460"/>
            <a:ext cx="11750040" cy="4297680"/>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Take missed pill now and no further action needed</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Emergency contraception should be offered</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85000" lnSpcReduction="2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Take missed pill now and advise condom use until pill taking re-established for 48 hours</a:t>
              </a:r>
              <a:endParaRPr lang="en-GB" sz="420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a:t>
              </a:r>
              <a:r>
                <a:rPr lang="fr-FR" sz="3200" spc="0" dirty="0" err="1">
                  <a:solidFill>
                    <a:schemeClr val="accent2"/>
                  </a:solidFill>
                  <a:latin typeface="Nunito Bold" panose="00000800000000000000" pitchFamily="2" charset="0"/>
                </a:rPr>
                <a:t>Take</a:t>
              </a:r>
              <a:r>
                <a:rPr lang="fr-FR" sz="3200" spc="0" dirty="0">
                  <a:solidFill>
                    <a:schemeClr val="accent2"/>
                  </a:solidFill>
                  <a:latin typeface="Nunito Bold" panose="00000800000000000000" pitchFamily="2" charset="0"/>
                </a:rPr>
                <a:t> </a:t>
              </a:r>
              <a:r>
                <a:rPr lang="fr-FR" sz="3200" spc="0" dirty="0" err="1">
                  <a:solidFill>
                    <a:schemeClr val="accent2"/>
                  </a:solidFill>
                  <a:latin typeface="Nunito Bold" panose="00000800000000000000" pitchFamily="2" charset="0"/>
                </a:rPr>
                <a:t>missed</a:t>
              </a:r>
              <a:r>
                <a:rPr lang="fr-FR" sz="3200" spc="0" dirty="0">
                  <a:solidFill>
                    <a:schemeClr val="accent2"/>
                  </a:solidFill>
                  <a:latin typeface="Nunito Bold" panose="00000800000000000000" pitchFamily="2" charset="0"/>
                </a:rPr>
                <a:t> </a:t>
              </a:r>
              <a:r>
                <a:rPr lang="fr-FR" sz="3200" spc="0" dirty="0" err="1">
                  <a:solidFill>
                    <a:schemeClr val="accent2"/>
                  </a:solidFill>
                  <a:latin typeface="Nunito Bold" panose="00000800000000000000" pitchFamily="2" charset="0"/>
                </a:rPr>
                <a:t>pill</a:t>
              </a:r>
              <a:r>
                <a:rPr lang="fr-FR" sz="3200" spc="0" dirty="0">
                  <a:solidFill>
                    <a:schemeClr val="accent2"/>
                  </a:solidFill>
                  <a:latin typeface="Nunito Bold" panose="00000800000000000000" pitchFamily="2" charset="0"/>
                </a:rPr>
                <a:t> </a:t>
              </a:r>
              <a:r>
                <a:rPr lang="fr-FR" sz="3200" spc="0" dirty="0" err="1">
                  <a:solidFill>
                    <a:schemeClr val="accent2"/>
                  </a:solidFill>
                  <a:latin typeface="Nunito Bold" panose="00000800000000000000" pitchFamily="2" charset="0"/>
                </a:rPr>
                <a:t>now</a:t>
              </a:r>
              <a:r>
                <a:rPr lang="fr-FR" sz="3200" spc="0" dirty="0">
                  <a:solidFill>
                    <a:schemeClr val="accent2"/>
                  </a:solidFill>
                  <a:latin typeface="Nunito Bold" panose="00000800000000000000" pitchFamily="2" charset="0"/>
                </a:rPr>
                <a:t> and omit </a:t>
              </a:r>
              <a:r>
                <a:rPr lang="fr-FR" sz="3200" spc="0" dirty="0" err="1">
                  <a:solidFill>
                    <a:schemeClr val="accent2"/>
                  </a:solidFill>
                  <a:latin typeface="Nunito Bold" panose="00000800000000000000" pitchFamily="2" charset="0"/>
                </a:rPr>
                <a:t>pill</a:t>
              </a:r>
              <a:r>
                <a:rPr lang="fr-FR" sz="3200" spc="0" dirty="0">
                  <a:solidFill>
                    <a:schemeClr val="accent2"/>
                  </a:solidFill>
                  <a:latin typeface="Nunito Bold" panose="00000800000000000000" pitchFamily="2" charset="0"/>
                </a:rPr>
                <a:t> break at end of pack</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Perform a pregnancy test</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2741373866"/>
      </p:ext>
    </p:extLst>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Progestoge</a:t>
            </a:r>
            <a:r>
              <a:rPr lang="en-GB" sz="9600" dirty="0"/>
              <a:t>n Only Pill</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graphicFrame>
        <p:nvGraphicFramePr>
          <p:cNvPr id="4" name="Diagram 3">
            <a:extLst>
              <a:ext uri="{FF2B5EF4-FFF2-40B4-BE49-F238E27FC236}">
                <a16:creationId xmlns:a16="http://schemas.microsoft.com/office/drawing/2014/main" id="{7885BD3F-4863-894D-BDDF-08EC25A4E7D6}"/>
              </a:ext>
            </a:extLst>
          </p:cNvPr>
          <p:cNvGraphicFramePr/>
          <p:nvPr>
            <p:extLst>
              <p:ext uri="{D42A27DB-BD31-4B8C-83A1-F6EECF244321}">
                <p14:modId xmlns:p14="http://schemas.microsoft.com/office/powerpoint/2010/main" val="2581498375"/>
              </p:ext>
            </p:extLst>
          </p:nvPr>
        </p:nvGraphicFramePr>
        <p:xfrm>
          <a:off x="751114" y="3047530"/>
          <a:ext cx="22925315" cy="67505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7608417"/>
      </p:ext>
    </p:extLst>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811780" y="3597640"/>
            <a:ext cx="19012452" cy="321013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dirty="0">
                <a:solidFill>
                  <a:schemeClr val="bg2"/>
                </a:solidFill>
                <a:latin typeface="Calibri" panose="020F0502020204030204" pitchFamily="34" charset="0"/>
                <a:cs typeface="Calibri" panose="020F0502020204030204" pitchFamily="34" charset="0"/>
              </a:rPr>
              <a:t>A 32-year-old woman presents with concerns related to her contraception. She currently takes </a:t>
            </a:r>
            <a:r>
              <a:rPr lang="en-GB" sz="3200" dirty="0" err="1">
                <a:solidFill>
                  <a:schemeClr val="bg2"/>
                </a:solidFill>
                <a:latin typeface="Calibri" panose="020F0502020204030204" pitchFamily="34" charset="0"/>
                <a:cs typeface="Calibri" panose="020F0502020204030204" pitchFamily="34" charset="0"/>
              </a:rPr>
              <a:t>rigevidon</a:t>
            </a:r>
            <a:r>
              <a:rPr lang="en-GB" sz="3200" dirty="0">
                <a:solidFill>
                  <a:schemeClr val="bg2"/>
                </a:solidFill>
                <a:latin typeface="Calibri" panose="020F0502020204030204" pitchFamily="34" charset="0"/>
                <a:cs typeface="Calibri" panose="020F0502020204030204" pitchFamily="34" charset="0"/>
              </a:rPr>
              <a:t> (a combined oral contraceptive pill) and is usually good at remembering to take it. Unfortunately, she has realised that she has forgotten to take the past 2 pills, as she has misplaced her medication. There is concern about her risk of pregnancy.</a:t>
            </a:r>
            <a:br>
              <a:rPr lang="en-GB" sz="4000" dirty="0">
                <a:solidFill>
                  <a:schemeClr val="bg2"/>
                </a:solidFill>
                <a:latin typeface="Calibri" panose="020F0502020204030204" pitchFamily="34" charset="0"/>
                <a:cs typeface="Calibri" panose="020F0502020204030204" pitchFamily="34" charset="0"/>
              </a:rPr>
            </a:br>
            <a:br>
              <a:rPr lang="en-GB" sz="4000" dirty="0">
                <a:solidFill>
                  <a:schemeClr val="bg2"/>
                </a:solidFill>
                <a:latin typeface="Calibri" panose="020F0502020204030204" pitchFamily="34" charset="0"/>
                <a:cs typeface="Calibri" panose="020F0502020204030204" pitchFamily="34" charset="0"/>
              </a:rPr>
            </a:br>
            <a:r>
              <a:rPr lang="en-GB" sz="3200" dirty="0">
                <a:solidFill>
                  <a:schemeClr val="bg2"/>
                </a:solidFill>
                <a:latin typeface="Calibri" panose="020F0502020204030204" pitchFamily="34" charset="0"/>
                <a:cs typeface="Calibri" panose="020F0502020204030204" pitchFamily="34" charset="0"/>
              </a:rPr>
              <a:t>On further questioning, her pill-free break started 10 days ago. She tells you that she had unprotected sexual intercourse 2 days ago.</a:t>
            </a:r>
            <a:br>
              <a:rPr lang="en-GB" sz="4000" dirty="0">
                <a:solidFill>
                  <a:schemeClr val="bg2"/>
                </a:solidFill>
                <a:latin typeface="Calibri" panose="020F0502020204030204" pitchFamily="34" charset="0"/>
                <a:cs typeface="Calibri" panose="020F0502020204030204" pitchFamily="34" charset="0"/>
              </a:rPr>
            </a:br>
            <a:br>
              <a:rPr lang="en-GB" sz="4000" dirty="0">
                <a:solidFill>
                  <a:schemeClr val="bg2"/>
                </a:solidFill>
                <a:latin typeface="Calibri" panose="020F0502020204030204" pitchFamily="34" charset="0"/>
                <a:cs typeface="Calibri" panose="020F0502020204030204" pitchFamily="34" charset="0"/>
              </a:rPr>
            </a:br>
            <a:r>
              <a:rPr lang="en-GB" sz="3200" dirty="0">
                <a:solidFill>
                  <a:schemeClr val="bg2"/>
                </a:solidFill>
                <a:latin typeface="Calibri" panose="020F0502020204030204" pitchFamily="34" charset="0"/>
                <a:cs typeface="Calibri" panose="020F0502020204030204" pitchFamily="34" charset="0"/>
              </a:rPr>
              <a:t>What is the most appropriate next management step?</a:t>
            </a:r>
            <a:endParaRPr lang="en-GB" sz="4000" spc="0" dirty="0">
              <a:solidFill>
                <a:schemeClr val="bg2"/>
              </a:solidFill>
              <a:latin typeface="Calibri" panose="020F0502020204030204" pitchFamily="34" charset="0"/>
              <a:cs typeface="Calibri" panose="020F0502020204030204" pitchFamily="34" charset="0"/>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Consider emergency contraception</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a:t>
              </a:r>
              <a:r>
                <a:rPr lang="es-ES" sz="3200" spc="0" dirty="0" err="1">
                  <a:solidFill>
                    <a:schemeClr val="bg1"/>
                  </a:solidFill>
                  <a:latin typeface="Nunito Bold" panose="00000800000000000000" pitchFamily="2" charset="0"/>
                </a:rPr>
                <a:t>Continue</a:t>
              </a:r>
              <a:r>
                <a:rPr lang="es-ES" sz="3200" spc="0" dirty="0">
                  <a:solidFill>
                    <a:schemeClr val="bg1"/>
                  </a:solidFill>
                  <a:latin typeface="Nunito Bold" panose="00000800000000000000" pitchFamily="2" charset="0"/>
                </a:rPr>
                <a:t> as normal</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Continue as normal with 2 days of additional precautions</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a:t>
              </a:r>
              <a:r>
                <a:rPr lang="fr-FR" sz="3200" spc="0" dirty="0">
                  <a:solidFill>
                    <a:schemeClr val="bg1"/>
                  </a:solidFill>
                  <a:latin typeface="Nunito Bold" panose="00000800000000000000" pitchFamily="2" charset="0"/>
                </a:rPr>
                <a:t>Continue as normal </a:t>
              </a:r>
              <a:r>
                <a:rPr lang="fr-FR" sz="3200" spc="0" dirty="0" err="1">
                  <a:solidFill>
                    <a:schemeClr val="bg1"/>
                  </a:solidFill>
                  <a:latin typeface="Nunito Bold" panose="00000800000000000000" pitchFamily="2" charset="0"/>
                </a:rPr>
                <a:t>with</a:t>
              </a:r>
              <a:r>
                <a:rPr lang="fr-FR" sz="3200" spc="0" dirty="0">
                  <a:solidFill>
                    <a:schemeClr val="bg1"/>
                  </a:solidFill>
                  <a:latin typeface="Nunito Bold" panose="00000800000000000000" pitchFamily="2" charset="0"/>
                </a:rPr>
                <a:t> 7 </a:t>
              </a:r>
              <a:r>
                <a:rPr lang="fr-FR" sz="3200" spc="0" dirty="0" err="1">
                  <a:solidFill>
                    <a:schemeClr val="bg1"/>
                  </a:solidFill>
                  <a:latin typeface="Nunito Bold" panose="00000800000000000000" pitchFamily="2" charset="0"/>
                </a:rPr>
                <a:t>days</a:t>
              </a:r>
              <a:r>
                <a:rPr lang="fr-FR" sz="3200" spc="0" dirty="0">
                  <a:solidFill>
                    <a:schemeClr val="bg1"/>
                  </a:solidFill>
                  <a:latin typeface="Nunito Bold" panose="00000800000000000000" pitchFamily="2" charset="0"/>
                </a:rPr>
                <a:t> of </a:t>
              </a:r>
              <a:r>
                <a:rPr lang="fr-FR" sz="3200" spc="0" dirty="0" err="1">
                  <a:solidFill>
                    <a:schemeClr val="bg1"/>
                  </a:solidFill>
                  <a:latin typeface="Nunito Bold" panose="00000800000000000000" pitchFamily="2" charset="0"/>
                </a:rPr>
                <a:t>additional</a:t>
              </a:r>
              <a:r>
                <a:rPr lang="fr-FR" sz="3200" spc="0" dirty="0">
                  <a:solidFill>
                    <a:schemeClr val="bg1"/>
                  </a:solidFill>
                  <a:latin typeface="Nunito Bold" panose="00000800000000000000" pitchFamily="2" charset="0"/>
                </a:rPr>
                <a:t> </a:t>
              </a:r>
              <a:r>
                <a:rPr lang="fr-FR" sz="3200" spc="0" dirty="0" err="1">
                  <a:solidFill>
                    <a:schemeClr val="bg1"/>
                  </a:solidFill>
                  <a:latin typeface="Nunito Bold" panose="00000800000000000000" pitchFamily="2" charset="0"/>
                </a:rPr>
                <a:t>precautions</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70000" lnSpcReduction="2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Continue as normal with 7 days of additional precautions and omit the pill free interval</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1959190375"/>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811780" y="3597640"/>
            <a:ext cx="19012452" cy="321013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dirty="0">
                <a:solidFill>
                  <a:schemeClr val="bg2"/>
                </a:solidFill>
                <a:latin typeface="Calibri" panose="020F0502020204030204" pitchFamily="34" charset="0"/>
                <a:cs typeface="Calibri" panose="020F0502020204030204" pitchFamily="34" charset="0"/>
              </a:rPr>
              <a:t>A 32-year-old woman presents with concerns related to her contraception. She currently takes </a:t>
            </a:r>
            <a:r>
              <a:rPr lang="en-GB" sz="3200" dirty="0" err="1">
                <a:solidFill>
                  <a:schemeClr val="bg2"/>
                </a:solidFill>
                <a:latin typeface="Calibri" panose="020F0502020204030204" pitchFamily="34" charset="0"/>
                <a:cs typeface="Calibri" panose="020F0502020204030204" pitchFamily="34" charset="0"/>
              </a:rPr>
              <a:t>rigevidon</a:t>
            </a:r>
            <a:r>
              <a:rPr lang="en-GB" sz="3200" dirty="0">
                <a:solidFill>
                  <a:schemeClr val="bg2"/>
                </a:solidFill>
                <a:latin typeface="Calibri" panose="020F0502020204030204" pitchFamily="34" charset="0"/>
                <a:cs typeface="Calibri" panose="020F0502020204030204" pitchFamily="34" charset="0"/>
              </a:rPr>
              <a:t> (a combined oral contraceptive pill) and is usually good at remembering to take it. Unfortunately, she has realised that she has forgotten to take the past 2 pills, as she has misplaced her medication. There is concern about her risk of pregnancy.</a:t>
            </a:r>
            <a:br>
              <a:rPr lang="en-GB" sz="4000" dirty="0">
                <a:solidFill>
                  <a:schemeClr val="bg2"/>
                </a:solidFill>
                <a:latin typeface="Calibri" panose="020F0502020204030204" pitchFamily="34" charset="0"/>
                <a:cs typeface="Calibri" panose="020F0502020204030204" pitchFamily="34" charset="0"/>
              </a:rPr>
            </a:br>
            <a:br>
              <a:rPr lang="en-GB" sz="4000" dirty="0">
                <a:solidFill>
                  <a:schemeClr val="bg2"/>
                </a:solidFill>
                <a:latin typeface="Calibri" panose="020F0502020204030204" pitchFamily="34" charset="0"/>
                <a:cs typeface="Calibri" panose="020F0502020204030204" pitchFamily="34" charset="0"/>
              </a:rPr>
            </a:br>
            <a:r>
              <a:rPr lang="en-GB" sz="3200" dirty="0">
                <a:solidFill>
                  <a:schemeClr val="bg2"/>
                </a:solidFill>
                <a:latin typeface="Calibri" panose="020F0502020204030204" pitchFamily="34" charset="0"/>
                <a:cs typeface="Calibri" panose="020F0502020204030204" pitchFamily="34" charset="0"/>
              </a:rPr>
              <a:t>On further questioning, her pill-free break started 10 days ago. She tells you that she had unprotected sexual intercourse 2 days ago.</a:t>
            </a:r>
            <a:br>
              <a:rPr lang="en-GB" sz="4000" dirty="0">
                <a:solidFill>
                  <a:schemeClr val="bg2"/>
                </a:solidFill>
                <a:latin typeface="Calibri" panose="020F0502020204030204" pitchFamily="34" charset="0"/>
                <a:cs typeface="Calibri" panose="020F0502020204030204" pitchFamily="34" charset="0"/>
              </a:rPr>
            </a:br>
            <a:br>
              <a:rPr lang="en-GB" sz="4000" dirty="0">
                <a:solidFill>
                  <a:schemeClr val="bg2"/>
                </a:solidFill>
                <a:latin typeface="Calibri" panose="020F0502020204030204" pitchFamily="34" charset="0"/>
                <a:cs typeface="Calibri" panose="020F0502020204030204" pitchFamily="34" charset="0"/>
              </a:rPr>
            </a:br>
            <a:r>
              <a:rPr lang="en-GB" sz="3200" dirty="0">
                <a:solidFill>
                  <a:schemeClr val="bg2"/>
                </a:solidFill>
                <a:latin typeface="Calibri" panose="020F0502020204030204" pitchFamily="34" charset="0"/>
                <a:cs typeface="Calibri" panose="020F0502020204030204" pitchFamily="34" charset="0"/>
              </a:rPr>
              <a:t>What is the most appropriate next management step?</a:t>
            </a:r>
            <a:endParaRPr lang="en-GB" sz="4000" spc="0" dirty="0">
              <a:solidFill>
                <a:schemeClr val="bg2"/>
              </a:solidFill>
              <a:latin typeface="Calibri" panose="020F0502020204030204" pitchFamily="34" charset="0"/>
              <a:cs typeface="Calibri" panose="020F0502020204030204" pitchFamily="34" charset="0"/>
            </a:endParaRP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Consider emergency contraception</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B. </a:t>
              </a:r>
              <a:r>
                <a:rPr lang="es-ES" sz="3200" spc="0" dirty="0" err="1">
                  <a:solidFill>
                    <a:schemeClr val="accent2"/>
                  </a:solidFill>
                  <a:latin typeface="Nunito Bold" panose="00000800000000000000" pitchFamily="2" charset="0"/>
                </a:rPr>
                <a:t>Continue</a:t>
              </a:r>
              <a:r>
                <a:rPr lang="es-ES" sz="3200" spc="0" dirty="0">
                  <a:solidFill>
                    <a:schemeClr val="accent2"/>
                  </a:solidFill>
                  <a:latin typeface="Nunito Bold" panose="00000800000000000000" pitchFamily="2" charset="0"/>
                </a:rPr>
                <a:t> as normal</a:t>
              </a:r>
              <a:endParaRPr lang="en-GB" sz="15200" spc="0" dirty="0">
                <a:solidFill>
                  <a:schemeClr val="accent2"/>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C. Continue as normal with 2 days of additional precautions</a:t>
              </a:r>
              <a:endParaRPr lang="en-GB" sz="15200" spc="0" dirty="0">
                <a:solidFill>
                  <a:schemeClr val="accent2"/>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D. </a:t>
              </a:r>
              <a:r>
                <a:rPr lang="fr-FR" sz="3200" spc="0" dirty="0">
                  <a:solidFill>
                    <a:schemeClr val="accent2"/>
                  </a:solidFill>
                  <a:latin typeface="Nunito Bold" panose="00000800000000000000" pitchFamily="2" charset="0"/>
                </a:rPr>
                <a:t>Continue as normal </a:t>
              </a:r>
              <a:r>
                <a:rPr lang="fr-FR" sz="3200" spc="0" dirty="0" err="1">
                  <a:solidFill>
                    <a:schemeClr val="accent2"/>
                  </a:solidFill>
                  <a:latin typeface="Nunito Bold" panose="00000800000000000000" pitchFamily="2" charset="0"/>
                </a:rPr>
                <a:t>with</a:t>
              </a:r>
              <a:r>
                <a:rPr lang="fr-FR" sz="3200" spc="0" dirty="0">
                  <a:solidFill>
                    <a:schemeClr val="accent2"/>
                  </a:solidFill>
                  <a:latin typeface="Nunito Bold" panose="00000800000000000000" pitchFamily="2" charset="0"/>
                </a:rPr>
                <a:t> 7 </a:t>
              </a:r>
              <a:r>
                <a:rPr lang="fr-FR" sz="3200" spc="0" dirty="0" err="1">
                  <a:solidFill>
                    <a:schemeClr val="accent2"/>
                  </a:solidFill>
                  <a:latin typeface="Nunito Bold" panose="00000800000000000000" pitchFamily="2" charset="0"/>
                </a:rPr>
                <a:t>days</a:t>
              </a:r>
              <a:r>
                <a:rPr lang="fr-FR" sz="3200" spc="0" dirty="0">
                  <a:solidFill>
                    <a:schemeClr val="accent2"/>
                  </a:solidFill>
                  <a:latin typeface="Nunito Bold" panose="00000800000000000000" pitchFamily="2" charset="0"/>
                </a:rPr>
                <a:t> of </a:t>
              </a:r>
              <a:r>
                <a:rPr lang="fr-FR" sz="3200" spc="0" dirty="0" err="1">
                  <a:solidFill>
                    <a:schemeClr val="accent2"/>
                  </a:solidFill>
                  <a:latin typeface="Nunito Bold" panose="00000800000000000000" pitchFamily="2" charset="0"/>
                </a:rPr>
                <a:t>additional</a:t>
              </a:r>
              <a:r>
                <a:rPr lang="fr-FR" sz="3200" spc="0" dirty="0">
                  <a:solidFill>
                    <a:schemeClr val="accent2"/>
                  </a:solidFill>
                  <a:latin typeface="Nunito Bold" panose="00000800000000000000" pitchFamily="2" charset="0"/>
                </a:rPr>
                <a:t> </a:t>
              </a:r>
              <a:r>
                <a:rPr lang="fr-FR" sz="3200" spc="0" dirty="0" err="1">
                  <a:solidFill>
                    <a:schemeClr val="accent2"/>
                  </a:solidFill>
                  <a:latin typeface="Nunito Bold" panose="00000800000000000000" pitchFamily="2" charset="0"/>
                </a:rPr>
                <a:t>precautions</a:t>
              </a:r>
              <a:endParaRPr lang="en-GB" sz="15200" spc="0" dirty="0">
                <a:solidFill>
                  <a:schemeClr val="accent2"/>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fontScale="70000" lnSpcReduction="2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accent2"/>
                  </a:solidFill>
                  <a:latin typeface="Nunito Bold" panose="00000800000000000000" pitchFamily="2" charset="0"/>
                </a:rPr>
                <a:t>E. Continue as normal with 7 days of additional precautions and omit the pill free interval</a:t>
              </a:r>
              <a:endParaRPr lang="en-GB" sz="15200" spc="0" dirty="0">
                <a:solidFill>
                  <a:schemeClr val="accent2"/>
                </a:solidFill>
                <a:latin typeface="Nunito Bold" panose="00000800000000000000" pitchFamily="2" charset="0"/>
              </a:endParaRPr>
            </a:p>
          </p:txBody>
        </p:sp>
      </p:grpSp>
    </p:spTree>
    <p:extLst>
      <p:ext uri="{BB962C8B-B14F-4D97-AF65-F5344CB8AC3E}">
        <p14:creationId xmlns:p14="http://schemas.microsoft.com/office/powerpoint/2010/main" val="311745562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46BFCB-C787-5848-9A48-1B9824C8C889}"/>
              </a:ext>
            </a:extLst>
          </p:cNvPr>
          <p:cNvSpPr txBox="1"/>
          <p:nvPr/>
        </p:nvSpPr>
        <p:spPr>
          <a:xfrm>
            <a:off x="587829" y="667358"/>
            <a:ext cx="21390429"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Miscarriage</a:t>
            </a:r>
          </a:p>
        </p:txBody>
      </p:sp>
      <p:sp>
        <p:nvSpPr>
          <p:cNvPr id="4" name="TextBox 3">
            <a:extLst>
              <a:ext uri="{FF2B5EF4-FFF2-40B4-BE49-F238E27FC236}">
                <a16:creationId xmlns:a16="http://schemas.microsoft.com/office/drawing/2014/main" id="{DC1B0260-379F-9145-B1C1-74CCFB80F12D}"/>
              </a:ext>
            </a:extLst>
          </p:cNvPr>
          <p:cNvSpPr txBox="1"/>
          <p:nvPr/>
        </p:nvSpPr>
        <p:spPr>
          <a:xfrm>
            <a:off x="587829" y="2951874"/>
            <a:ext cx="22919114" cy="62581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Types of Miscarriage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Threatened miscarriage – vaginal bleeding, enlarged uterus, closed </a:t>
            </a:r>
            <a:r>
              <a:rPr lang="en-GB" sz="4000" dirty="0" err="1"/>
              <a:t>os</a:t>
            </a:r>
            <a:r>
              <a:rPr lang="en-GB" sz="4000" dirty="0"/>
              <a:t>. Little or no abdominal pain. Pregnancy can be continued.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Inevitable/Incomplete – abdominal pain, increased vaginal bleeding, open cervical </a:t>
            </a:r>
            <a:r>
              <a:rPr lang="en-GB" sz="4000" dirty="0" err="1"/>
              <a:t>os</a:t>
            </a:r>
            <a:r>
              <a:rPr lang="en-GB" sz="4000" dirty="0"/>
              <a:t>, products of conception passed. If some products remain = incomplete miscarriage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Complete – incomplete can proceed to complete without intervention</a:t>
            </a:r>
            <a:endParaRPr lang="en-GB" sz="4000" dirty="0"/>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Miscarriage with infection – during miscarriage/after termination. Presentation similar to incomplete + uterine/</a:t>
            </a:r>
            <a:r>
              <a:rPr kumimoji="0" lang="en-GB" sz="4000" b="0" i="0" u="none" strike="noStrike" cap="none" spc="0" normalizeH="0" baseline="0" dirty="0" err="1">
                <a:ln>
                  <a:noFill/>
                </a:ln>
                <a:solidFill>
                  <a:srgbClr val="5E5E5E"/>
                </a:solidFill>
                <a:effectLst/>
                <a:uFillTx/>
                <a:latin typeface="+mn-lt"/>
                <a:ea typeface="+mn-ea"/>
                <a:cs typeface="+mn-cs"/>
                <a:sym typeface="Helvetica Neue"/>
              </a:rPr>
              <a:t>adenexal</a:t>
            </a:r>
            <a:r>
              <a:rPr kumimoji="0" lang="en-GB" sz="4000" b="0" i="0" u="none" strike="noStrike" cap="none" spc="0" normalizeH="0" baseline="0" dirty="0">
                <a:ln>
                  <a:noFill/>
                </a:ln>
                <a:solidFill>
                  <a:srgbClr val="5E5E5E"/>
                </a:solidFill>
                <a:effectLst/>
                <a:uFillTx/>
                <a:latin typeface="+mn-lt"/>
                <a:ea typeface="+mn-ea"/>
                <a:cs typeface="+mn-cs"/>
                <a:sym typeface="Helvetica Neue"/>
              </a:rPr>
              <a:t> tenderness. Vaginal loss can be purulent. Signs of sepsis and shock</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Missed – empty gestational sac on USS, no sign of yolk sac 7 days later. Embryonic loss = embryo ≤7mm without cardiac activity OR no change in size in 1 week.</a:t>
            </a:r>
          </a:p>
        </p:txBody>
      </p:sp>
    </p:spTree>
    <p:extLst>
      <p:ext uri="{BB962C8B-B14F-4D97-AF65-F5344CB8AC3E}">
        <p14:creationId xmlns:p14="http://schemas.microsoft.com/office/powerpoint/2010/main" val="808710068"/>
      </p:ext>
    </p:extLst>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Combined Oral Contraceptive Pill</a:t>
            </a:r>
          </a:p>
        </p:txBody>
      </p:sp>
      <p:graphicFrame>
        <p:nvGraphicFramePr>
          <p:cNvPr id="5" name="Diagram 4">
            <a:extLst>
              <a:ext uri="{FF2B5EF4-FFF2-40B4-BE49-F238E27FC236}">
                <a16:creationId xmlns:a16="http://schemas.microsoft.com/office/drawing/2014/main" id="{C6EFCE11-A996-BA41-9B72-0BD7D642C8C4}"/>
              </a:ext>
            </a:extLst>
          </p:cNvPr>
          <p:cNvGraphicFramePr/>
          <p:nvPr>
            <p:extLst>
              <p:ext uri="{D42A27DB-BD31-4B8C-83A1-F6EECF244321}">
                <p14:modId xmlns:p14="http://schemas.microsoft.com/office/powerpoint/2010/main" val="1714776795"/>
              </p:ext>
            </p:extLst>
          </p:nvPr>
        </p:nvGraphicFramePr>
        <p:xfrm>
          <a:off x="751114" y="2392952"/>
          <a:ext cx="22925315" cy="97052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428408"/>
      </p:ext>
    </p:extLst>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B799AE-77FE-A54D-8BE4-1E65E7C294E6}"/>
              </a:ext>
            </a:extLst>
          </p:cNvPr>
          <p:cNvSpPr txBox="1"/>
          <p:nvPr/>
        </p:nvSpPr>
        <p:spPr>
          <a:xfrm>
            <a:off x="751114" y="813032"/>
            <a:ext cx="220109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GB" sz="9600" dirty="0"/>
              <a:t>Combined Oral Contraceptive Pill</a:t>
            </a:r>
            <a:endParaRPr kumimoji="0" lang="en-GB" sz="9600" b="0" i="0" u="none" strike="noStrike" cap="none" spc="0" normalizeH="0" baseline="0" dirty="0">
              <a:ln>
                <a:noFill/>
              </a:ln>
              <a:solidFill>
                <a:srgbClr val="5E5E5E"/>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30809D6B-2E6B-0643-A62A-5E56AC59554A}"/>
              </a:ext>
            </a:extLst>
          </p:cNvPr>
          <p:cNvSpPr txBox="1"/>
          <p:nvPr/>
        </p:nvSpPr>
        <p:spPr>
          <a:xfrm>
            <a:off x="911134" y="2615332"/>
            <a:ext cx="229253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GB" sz="4800" dirty="0"/>
              <a:t>Missed pills</a:t>
            </a:r>
          </a:p>
          <a:p>
            <a:pPr marL="685800" indent="-685800" algn="l">
              <a:buFont typeface="Arial" panose="020B0604020202020204" pitchFamily="34" charset="0"/>
              <a:buChar char="•"/>
            </a:pPr>
            <a:endParaRPr lang="en-GB" sz="4800" dirty="0"/>
          </a:p>
        </p:txBody>
      </p:sp>
      <p:graphicFrame>
        <p:nvGraphicFramePr>
          <p:cNvPr id="6" name="Diagram 5">
            <a:extLst>
              <a:ext uri="{FF2B5EF4-FFF2-40B4-BE49-F238E27FC236}">
                <a16:creationId xmlns:a16="http://schemas.microsoft.com/office/drawing/2014/main" id="{1EBF7B19-2E81-134A-9BF2-99B2E95DBDA9}"/>
              </a:ext>
            </a:extLst>
          </p:cNvPr>
          <p:cNvGraphicFramePr/>
          <p:nvPr>
            <p:extLst>
              <p:ext uri="{D42A27DB-BD31-4B8C-83A1-F6EECF244321}">
                <p14:modId xmlns:p14="http://schemas.microsoft.com/office/powerpoint/2010/main" val="3346702385"/>
              </p:ext>
            </p:extLst>
          </p:nvPr>
        </p:nvGraphicFramePr>
        <p:xfrm>
          <a:off x="1676186" y="4195252"/>
          <a:ext cx="20160769" cy="6694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4768816"/>
      </p:ext>
    </p:extLst>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udy Hub 2020-21">
            <a:extLst>
              <a:ext uri="{FF2B5EF4-FFF2-40B4-BE49-F238E27FC236}">
                <a16:creationId xmlns:a16="http://schemas.microsoft.com/office/drawing/2014/main" id="{ECC6090B-2C84-41D6-85C7-9616587FD853}"/>
              </a:ext>
            </a:extLst>
          </p:cNvPr>
          <p:cNvSpPr txBox="1">
            <a:spLocks/>
          </p:cNvSpPr>
          <p:nvPr/>
        </p:nvSpPr>
        <p:spPr>
          <a:xfrm>
            <a:off x="488109" y="12755974"/>
            <a:ext cx="4321636" cy="636979"/>
          </a:xfrm>
          <a:prstGeom prst="rect">
            <a:avLst/>
          </a:prstGeom>
          <a:extLst>
            <a:ext uri="{C572A759-6A51-4108-AA02-DFA0A04FC94B}">
              <ma14:wrappingTextBoxFlag xmlns:ma14="http://schemas.microsoft.com/office/mac/drawingml/2011/main" xmlns="" val="1"/>
            </a:ext>
          </a:extLst>
        </p:spPr>
        <p:txBody>
          <a:bodyPr/>
          <a:lstStyle>
            <a:lvl1pPr marL="609600" marR="0" indent="-609600" algn="l" defTabSz="734694" rtl="0" latinLnBrk="0">
              <a:lnSpc>
                <a:spcPct val="90000"/>
              </a:lnSpc>
              <a:spcBef>
                <a:spcPts val="4500"/>
              </a:spcBef>
              <a:spcAft>
                <a:spcPts val="0"/>
              </a:spcAft>
              <a:buClrTx/>
              <a:buSzPct val="123000"/>
              <a:buFontTx/>
              <a:buChar char="•"/>
              <a:tabLst/>
              <a:defRPr sz="3204" b="0" i="0" u="none" strike="noStrike" cap="none" spc="0" baseline="0">
                <a:solidFill>
                  <a:srgbClr val="000000"/>
                </a:solidFill>
                <a:uFillTx/>
                <a:latin typeface="Nunito Bold"/>
                <a:ea typeface="Nunito Bold"/>
                <a:cs typeface="Nunito Bold"/>
                <a:sym typeface="Nunito Bold"/>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marL="0" indent="0" hangingPunct="1">
              <a:buFontTx/>
              <a:buNone/>
            </a:pPr>
            <a:r>
              <a:rPr lang="en-GB">
                <a:solidFill>
                  <a:schemeClr val="bg1"/>
                </a:solidFill>
                <a:latin typeface="Nunito ExtraBold" panose="00000900000000000000" pitchFamily="2" charset="0"/>
              </a:rPr>
              <a:t>Study Hub 2020-21</a:t>
            </a:r>
            <a:endParaRPr lang="en-GB" dirty="0">
              <a:solidFill>
                <a:schemeClr val="bg1"/>
              </a:solidFill>
              <a:latin typeface="Nunito ExtraBold" panose="00000900000000000000" pitchFamily="2" charset="0"/>
            </a:endParaRPr>
          </a:p>
        </p:txBody>
      </p:sp>
      <p:sp>
        <p:nvSpPr>
          <p:cNvPr id="3" name="Area e.g. Surgical specialties">
            <a:extLst>
              <a:ext uri="{FF2B5EF4-FFF2-40B4-BE49-F238E27FC236}">
                <a16:creationId xmlns:a16="http://schemas.microsoft.com/office/drawing/2014/main" id="{703782F8-F3B4-4617-A1C2-095DFFF3B030}"/>
              </a:ext>
            </a:extLst>
          </p:cNvPr>
          <p:cNvSpPr txBox="1">
            <a:spLocks/>
          </p:cNvSpPr>
          <p:nvPr/>
        </p:nvSpPr>
        <p:spPr>
          <a:xfrm>
            <a:off x="1206498" y="4663487"/>
            <a:ext cx="21971004" cy="1589829"/>
          </a:xfrm>
          <a:prstGeom prst="rect">
            <a:avLst/>
          </a:prstGeom>
        </p:spPr>
        <p:txBody>
          <a:bodyPr/>
          <a:lstStyle>
            <a:lvl1pPr marL="0" marR="0" indent="0" algn="l" defTabSz="2438338" rtl="0" latinLnBrk="0">
              <a:lnSpc>
                <a:spcPct val="80000"/>
              </a:lnSpc>
              <a:spcBef>
                <a:spcPts val="0"/>
              </a:spcBef>
              <a:spcAft>
                <a:spcPts val="0"/>
              </a:spcAft>
              <a:buClrTx/>
              <a:buSzTx/>
              <a:buFontTx/>
              <a:buNone/>
              <a:tabLst/>
              <a:defRPr sz="8500" b="0" i="0" u="none" strike="noStrike" cap="none" spc="-170"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14000" dirty="0">
                <a:solidFill>
                  <a:schemeClr val="bg1"/>
                </a:solidFill>
                <a:latin typeface="Nunito Black" panose="00000A00000000000000" pitchFamily="2" charset="0"/>
              </a:rPr>
              <a:t>Thank You!</a:t>
            </a:r>
          </a:p>
        </p:txBody>
      </p:sp>
      <p:sp>
        <p:nvSpPr>
          <p:cNvPr id="6" name="Area e.g. Surgical specialties">
            <a:extLst>
              <a:ext uri="{FF2B5EF4-FFF2-40B4-BE49-F238E27FC236}">
                <a16:creationId xmlns:a16="http://schemas.microsoft.com/office/drawing/2014/main" id="{8495BAF6-E619-477E-AA4C-116C3E5CFAA8}"/>
              </a:ext>
            </a:extLst>
          </p:cNvPr>
          <p:cNvSpPr txBox="1">
            <a:spLocks/>
          </p:cNvSpPr>
          <p:nvPr/>
        </p:nvSpPr>
        <p:spPr>
          <a:xfrm>
            <a:off x="5699534" y="6946491"/>
            <a:ext cx="12984932" cy="216209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4400" spc="0" dirty="0">
                <a:solidFill>
                  <a:schemeClr val="bg1"/>
                </a:solidFill>
                <a:latin typeface="+mn-lt"/>
              </a:rPr>
              <a:t>Fill out a quick feedback form to access the content from this session.</a:t>
            </a:r>
          </a:p>
        </p:txBody>
      </p:sp>
    </p:spTree>
    <p:extLst>
      <p:ext uri="{BB962C8B-B14F-4D97-AF65-F5344CB8AC3E}">
        <p14:creationId xmlns:p14="http://schemas.microsoft.com/office/powerpoint/2010/main" val="65167224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E9537A-F26B-5549-888E-E85243BE1A52}"/>
              </a:ext>
            </a:extLst>
          </p:cNvPr>
          <p:cNvSpPr txBox="1"/>
          <p:nvPr/>
        </p:nvSpPr>
        <p:spPr>
          <a:xfrm>
            <a:off x="555171" y="989856"/>
            <a:ext cx="22076229"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9600" b="0" i="0" u="none" strike="noStrike" cap="none" spc="0" normalizeH="0" baseline="0" dirty="0">
                <a:ln>
                  <a:noFill/>
                </a:ln>
                <a:solidFill>
                  <a:srgbClr val="5E5E5E"/>
                </a:solidFill>
                <a:effectLst/>
                <a:uFillTx/>
                <a:latin typeface="+mn-lt"/>
                <a:ea typeface="+mn-ea"/>
                <a:cs typeface="+mn-cs"/>
                <a:sym typeface="Helvetica Neue"/>
              </a:rPr>
              <a:t>Miscarriage</a:t>
            </a:r>
          </a:p>
        </p:txBody>
      </p:sp>
      <p:sp>
        <p:nvSpPr>
          <p:cNvPr id="3" name="TextBox 2">
            <a:extLst>
              <a:ext uri="{FF2B5EF4-FFF2-40B4-BE49-F238E27FC236}">
                <a16:creationId xmlns:a16="http://schemas.microsoft.com/office/drawing/2014/main" id="{BC6A29FC-5D63-9145-B38E-1A67C4813926}"/>
              </a:ext>
            </a:extLst>
          </p:cNvPr>
          <p:cNvSpPr txBox="1"/>
          <p:nvPr/>
        </p:nvSpPr>
        <p:spPr>
          <a:xfrm>
            <a:off x="555171" y="3004753"/>
            <a:ext cx="23055943" cy="56425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Treatment</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Examine patient (under her wishes!!)</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Anti-d immunoglobulin given in threatened miscarriage</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Conservative management:</a:t>
            </a:r>
            <a:r>
              <a:rPr lang="en-GB" sz="4000" dirty="0"/>
              <a:t> favoured in incomplete miscarriage, if uterus is small or if very little products remain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4000" b="0" i="0" u="none" strike="noStrike" cap="none" spc="0" normalizeH="0" baseline="0" dirty="0">
                <a:ln>
                  <a:noFill/>
                </a:ln>
                <a:solidFill>
                  <a:srgbClr val="5E5E5E"/>
                </a:solidFill>
                <a:effectLst/>
                <a:uFillTx/>
                <a:latin typeface="+mn-lt"/>
                <a:ea typeface="+mn-ea"/>
                <a:cs typeface="+mn-cs"/>
                <a:sym typeface="Helvetica Neue"/>
              </a:rPr>
              <a:t>Medical management: prostaglandin analogues (misoprostol) to increase contractions. Progesterone antagonists (mifepristone) to prime uterus and decrease progesterone activity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4000" dirty="0"/>
              <a:t>Surgical management: Evacuation – dilatation of cervix and suction to remove products. Complications: perforated uterus, cervical tears, intra-abdominal trauma, intra-uterine adhesions, haemorrhage.</a:t>
            </a:r>
          </a:p>
        </p:txBody>
      </p:sp>
    </p:spTree>
    <p:extLst>
      <p:ext uri="{BB962C8B-B14F-4D97-AF65-F5344CB8AC3E}">
        <p14:creationId xmlns:p14="http://schemas.microsoft.com/office/powerpoint/2010/main" val="398921394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ea e.g. Surgical specialties">
            <a:extLst>
              <a:ext uri="{FF2B5EF4-FFF2-40B4-BE49-F238E27FC236}">
                <a16:creationId xmlns:a16="http://schemas.microsoft.com/office/drawing/2014/main" id="{741EDFF1-81EB-479C-B05B-30957CE33288}"/>
              </a:ext>
            </a:extLst>
          </p:cNvPr>
          <p:cNvSpPr txBox="1">
            <a:spLocks/>
          </p:cNvSpPr>
          <p:nvPr/>
        </p:nvSpPr>
        <p:spPr>
          <a:xfrm>
            <a:off x="1206497" y="776520"/>
            <a:ext cx="21971004" cy="20381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algn="ctr" hangingPunct="1"/>
            <a:r>
              <a:rPr lang="en-GB" sz="9600" spc="0" dirty="0">
                <a:solidFill>
                  <a:schemeClr val="bg1"/>
                </a:solidFill>
                <a:latin typeface="Nunito Black" panose="00000A00000000000000" pitchFamily="2" charset="0"/>
              </a:rPr>
              <a:t>Quiz Time</a:t>
            </a:r>
            <a:endParaRPr lang="en-GB" sz="9600" dirty="0">
              <a:solidFill>
                <a:schemeClr val="bg1"/>
              </a:solidFill>
              <a:latin typeface="Nunito Black" panose="00000A00000000000000" pitchFamily="2" charset="0"/>
            </a:endParaRPr>
          </a:p>
        </p:txBody>
      </p:sp>
      <p:sp>
        <p:nvSpPr>
          <p:cNvPr id="3" name="Area e.g. Surgical specialties">
            <a:extLst>
              <a:ext uri="{FF2B5EF4-FFF2-40B4-BE49-F238E27FC236}">
                <a16:creationId xmlns:a16="http://schemas.microsoft.com/office/drawing/2014/main" id="{317486E6-0450-4406-AF0C-84C30C9D6D43}"/>
              </a:ext>
            </a:extLst>
          </p:cNvPr>
          <p:cNvSpPr txBox="1">
            <a:spLocks/>
          </p:cNvSpPr>
          <p:nvPr/>
        </p:nvSpPr>
        <p:spPr>
          <a:xfrm>
            <a:off x="2559766" y="3794629"/>
            <a:ext cx="19264466" cy="301314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mn-lt"/>
              </a:rPr>
              <a:t>A 29-year-old woman presents to ED with severe generalised abdominal pain. It started on one size and then spread to the entire abdomen. She has also noticed some PV bleeding. She states she hasn’t had a period in 2 months. Her observations show a HR 140, BP 90/64, O</a:t>
            </a:r>
            <a:r>
              <a:rPr lang="en-GB" sz="3200" spc="0" baseline="-25000" dirty="0">
                <a:solidFill>
                  <a:schemeClr val="bg1"/>
                </a:solidFill>
                <a:latin typeface="+mn-lt"/>
              </a:rPr>
              <a:t>2</a:t>
            </a:r>
            <a:r>
              <a:rPr lang="en-GB" sz="3200" spc="0" dirty="0">
                <a:solidFill>
                  <a:schemeClr val="bg1"/>
                </a:solidFill>
                <a:latin typeface="+mn-lt"/>
              </a:rPr>
              <a:t> saturations 97%, RR 25, Temperature 37.4°C.</a:t>
            </a:r>
          </a:p>
          <a:p>
            <a:pPr hangingPunct="1"/>
            <a:endParaRPr lang="en-GB" sz="3200" spc="0" dirty="0">
              <a:solidFill>
                <a:schemeClr val="bg1"/>
              </a:solidFill>
              <a:latin typeface="+mn-lt"/>
            </a:endParaRPr>
          </a:p>
          <a:p>
            <a:pPr hangingPunct="1"/>
            <a:r>
              <a:rPr lang="en-GB" sz="3200" spc="0" dirty="0">
                <a:solidFill>
                  <a:schemeClr val="bg1"/>
                </a:solidFill>
                <a:latin typeface="+mn-lt"/>
              </a:rPr>
              <a:t>You think she may have a ruptured ectopic pregnancy.</a:t>
            </a:r>
          </a:p>
          <a:p>
            <a:pPr hangingPunct="1"/>
            <a:endParaRPr lang="en-GB" sz="3200" spc="0" dirty="0">
              <a:solidFill>
                <a:schemeClr val="bg1"/>
              </a:solidFill>
              <a:latin typeface="+mn-lt"/>
            </a:endParaRPr>
          </a:p>
          <a:p>
            <a:pPr hangingPunct="1"/>
            <a:r>
              <a:rPr lang="en-GB" sz="3200" spc="0" dirty="0">
                <a:solidFill>
                  <a:schemeClr val="bg1"/>
                </a:solidFill>
                <a:latin typeface="+mn-lt"/>
              </a:rPr>
              <a:t>What is the most appropriate next step?</a:t>
            </a:r>
          </a:p>
        </p:txBody>
      </p:sp>
      <p:grpSp>
        <p:nvGrpSpPr>
          <p:cNvPr id="9" name="Group 8">
            <a:extLst>
              <a:ext uri="{FF2B5EF4-FFF2-40B4-BE49-F238E27FC236}">
                <a16:creationId xmlns:a16="http://schemas.microsoft.com/office/drawing/2014/main" id="{28047380-6402-4138-B21F-A831BC7516E4}"/>
              </a:ext>
            </a:extLst>
          </p:cNvPr>
          <p:cNvGrpSpPr/>
          <p:nvPr/>
        </p:nvGrpSpPr>
        <p:grpSpPr>
          <a:xfrm>
            <a:off x="7550866" y="8070704"/>
            <a:ext cx="11080034" cy="3212954"/>
            <a:chOff x="4655266" y="7937354"/>
            <a:chExt cx="11080034" cy="3212954"/>
          </a:xfrm>
        </p:grpSpPr>
        <p:sp>
          <p:nvSpPr>
            <p:cNvPr id="4" name="Area e.g. Surgical specialties">
              <a:extLst>
                <a:ext uri="{FF2B5EF4-FFF2-40B4-BE49-F238E27FC236}">
                  <a16:creationId xmlns:a16="http://schemas.microsoft.com/office/drawing/2014/main" id="{7ABEAD22-4434-462D-9DC9-9DD5FDCEAFF6}"/>
                </a:ext>
              </a:extLst>
            </p:cNvPr>
            <p:cNvSpPr txBox="1">
              <a:spLocks/>
            </p:cNvSpPr>
            <p:nvPr/>
          </p:nvSpPr>
          <p:spPr>
            <a:xfrm>
              <a:off x="4655266" y="7937354"/>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A. Urinary pregnancy test and transvaginal USS</a:t>
              </a:r>
              <a:endParaRPr lang="en-GB" sz="15200" spc="0" dirty="0">
                <a:solidFill>
                  <a:schemeClr val="bg1"/>
                </a:solidFill>
                <a:latin typeface="Nunito Bold" panose="00000800000000000000" pitchFamily="2" charset="0"/>
              </a:endParaRPr>
            </a:p>
          </p:txBody>
        </p:sp>
        <p:sp>
          <p:nvSpPr>
            <p:cNvPr id="5" name="Area e.g. Surgical specialties">
              <a:extLst>
                <a:ext uri="{FF2B5EF4-FFF2-40B4-BE49-F238E27FC236}">
                  <a16:creationId xmlns:a16="http://schemas.microsoft.com/office/drawing/2014/main" id="{49711DAA-D65B-4F6C-A29F-A43D34220A64}"/>
                </a:ext>
              </a:extLst>
            </p:cNvPr>
            <p:cNvSpPr txBox="1">
              <a:spLocks/>
            </p:cNvSpPr>
            <p:nvPr/>
          </p:nvSpPr>
          <p:spPr>
            <a:xfrm>
              <a:off x="4655266" y="8619906"/>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B. Abdominal CT Scan</a:t>
              </a:r>
              <a:endParaRPr lang="en-GB" sz="15200" spc="0" dirty="0">
                <a:solidFill>
                  <a:schemeClr val="bg1"/>
                </a:solidFill>
                <a:latin typeface="Nunito Bold" panose="00000800000000000000" pitchFamily="2" charset="0"/>
              </a:endParaRPr>
            </a:p>
          </p:txBody>
        </p:sp>
        <p:sp>
          <p:nvSpPr>
            <p:cNvPr id="6" name="Area e.g. Surgical specialties">
              <a:extLst>
                <a:ext uri="{FF2B5EF4-FFF2-40B4-BE49-F238E27FC236}">
                  <a16:creationId xmlns:a16="http://schemas.microsoft.com/office/drawing/2014/main" id="{97008DD3-1FF2-403E-A6AB-5D0CE53B6850}"/>
                </a:ext>
              </a:extLst>
            </p:cNvPr>
            <p:cNvSpPr txBox="1">
              <a:spLocks/>
            </p:cNvSpPr>
            <p:nvPr/>
          </p:nvSpPr>
          <p:spPr>
            <a:xfrm>
              <a:off x="4655266" y="9302458"/>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C. Take straight to theatre</a:t>
              </a:r>
              <a:endParaRPr lang="en-GB" sz="15200" spc="0" dirty="0">
                <a:solidFill>
                  <a:schemeClr val="bg1"/>
                </a:solidFill>
                <a:latin typeface="Nunito Bold" panose="00000800000000000000" pitchFamily="2" charset="0"/>
              </a:endParaRPr>
            </a:p>
          </p:txBody>
        </p:sp>
        <p:sp>
          <p:nvSpPr>
            <p:cNvPr id="7" name="Area e.g. Surgical specialties">
              <a:extLst>
                <a:ext uri="{FF2B5EF4-FFF2-40B4-BE49-F238E27FC236}">
                  <a16:creationId xmlns:a16="http://schemas.microsoft.com/office/drawing/2014/main" id="{328FDEC3-5F45-4A7A-B53E-83583E842906}"/>
                </a:ext>
              </a:extLst>
            </p:cNvPr>
            <p:cNvSpPr txBox="1">
              <a:spLocks/>
            </p:cNvSpPr>
            <p:nvPr/>
          </p:nvSpPr>
          <p:spPr>
            <a:xfrm>
              <a:off x="4655266" y="9985010"/>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D. Cardiotocography (CTG) to monitor </a:t>
              </a:r>
              <a:r>
                <a:rPr lang="en-GB" sz="3200" spc="0" dirty="0" err="1">
                  <a:solidFill>
                    <a:schemeClr val="bg1"/>
                  </a:solidFill>
                  <a:latin typeface="Nunito Bold" panose="00000800000000000000" pitchFamily="2" charset="0"/>
                </a:rPr>
                <a:t>fetal</a:t>
              </a:r>
              <a:r>
                <a:rPr lang="en-GB" sz="3200" spc="0" dirty="0">
                  <a:solidFill>
                    <a:schemeClr val="bg1"/>
                  </a:solidFill>
                  <a:latin typeface="Nunito Bold" panose="00000800000000000000" pitchFamily="2" charset="0"/>
                </a:rPr>
                <a:t> heartbeat</a:t>
              </a:r>
              <a:endParaRPr lang="en-GB" sz="15200" spc="0" dirty="0">
                <a:solidFill>
                  <a:schemeClr val="bg1"/>
                </a:solidFill>
                <a:latin typeface="Nunito Bold" panose="00000800000000000000" pitchFamily="2" charset="0"/>
              </a:endParaRPr>
            </a:p>
          </p:txBody>
        </p:sp>
        <p:sp>
          <p:nvSpPr>
            <p:cNvPr id="8" name="Area e.g. Surgical specialties">
              <a:extLst>
                <a:ext uri="{FF2B5EF4-FFF2-40B4-BE49-F238E27FC236}">
                  <a16:creationId xmlns:a16="http://schemas.microsoft.com/office/drawing/2014/main" id="{2A2F4344-5920-4351-A907-2C9D9E8B4E8C}"/>
                </a:ext>
              </a:extLst>
            </p:cNvPr>
            <p:cNvSpPr txBox="1">
              <a:spLocks/>
            </p:cNvSpPr>
            <p:nvPr/>
          </p:nvSpPr>
          <p:spPr>
            <a:xfrm>
              <a:off x="4655266" y="10667562"/>
              <a:ext cx="11080034" cy="48274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lnSpcReduction="10000"/>
            </a:bodyPr>
            <a:lstStyle>
              <a:lvl1pPr marL="0" marR="0" indent="0" algn="l" defTabSz="2438338" rtl="0" latinLnBrk="0">
                <a:lnSpc>
                  <a:spcPct val="80000"/>
                </a:lnSpc>
                <a:spcBef>
                  <a:spcPts val="0"/>
                </a:spcBef>
                <a:spcAft>
                  <a:spcPts val="0"/>
                </a:spcAft>
                <a:buClrTx/>
                <a:buSzTx/>
                <a:buFontTx/>
                <a:buNone/>
                <a:tabLst/>
                <a:defRPr sz="11600" b="0" i="0" u="none" strike="noStrike" cap="none" spc="-232" baseline="0">
                  <a:solidFill>
                    <a:srgbClr val="000000"/>
                  </a:solidFill>
                  <a:uFillTx/>
                  <a:latin typeface="Nunito Bold"/>
                  <a:ea typeface="Nunito Bold"/>
                  <a:cs typeface="Nunito Bold"/>
                  <a:sym typeface="Nunito Bold"/>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hangingPunct="1"/>
              <a:r>
                <a:rPr lang="en-GB" sz="3200" spc="0" dirty="0">
                  <a:solidFill>
                    <a:schemeClr val="bg1"/>
                  </a:solidFill>
                  <a:latin typeface="Nunito Bold" panose="00000800000000000000" pitchFamily="2" charset="0"/>
                </a:rPr>
                <a:t>E. Reassure and send home</a:t>
              </a:r>
              <a:endParaRPr lang="en-GB" sz="15200" spc="0" dirty="0">
                <a:solidFill>
                  <a:schemeClr val="bg1"/>
                </a:solidFill>
                <a:latin typeface="Nunito Bold" panose="00000800000000000000" pitchFamily="2" charset="0"/>
              </a:endParaRPr>
            </a:p>
          </p:txBody>
        </p:sp>
      </p:grpSp>
    </p:spTree>
    <p:extLst>
      <p:ext uri="{BB962C8B-B14F-4D97-AF65-F5344CB8AC3E}">
        <p14:creationId xmlns:p14="http://schemas.microsoft.com/office/powerpoint/2010/main" val="3652410902"/>
      </p:ext>
    </p:extLst>
  </p:cSld>
  <p:clrMapOvr>
    <a:masterClrMapping/>
  </p:clrMapOvr>
  <p:transition spd="med"/>
</p:sld>
</file>

<file path=ppt/theme/theme1.xml><?xml version="1.0" encoding="utf-8"?>
<a:theme xmlns:a="http://schemas.openxmlformats.org/drawingml/2006/main" name="Basic White">
  <a:themeElements>
    <a:clrScheme name="Study Hub Colours">
      <a:dk1>
        <a:srgbClr val="0A2835"/>
      </a:dk1>
      <a:lt1>
        <a:srgbClr val="FFFFFF"/>
      </a:lt1>
      <a:dk2>
        <a:srgbClr val="0A2835"/>
      </a:dk2>
      <a:lt2>
        <a:srgbClr val="FFFFFF"/>
      </a:lt2>
      <a:accent1>
        <a:srgbClr val="299FD3"/>
      </a:accent1>
      <a:accent2>
        <a:srgbClr val="96D0EA"/>
      </a:accent2>
      <a:accent3>
        <a:srgbClr val="0079BF"/>
      </a:accent3>
      <a:accent4>
        <a:srgbClr val="65C7FF"/>
      </a:accent4>
      <a:accent5>
        <a:srgbClr val="00517F"/>
      </a:accent5>
      <a:accent6>
        <a:srgbClr val="617DD5"/>
      </a:accent6>
      <a:hlink>
        <a:srgbClr val="299FD3"/>
      </a:hlink>
      <a:folHlink>
        <a:srgbClr val="96D0EA"/>
      </a:folHlink>
    </a:clrScheme>
    <a:fontScheme name="SH Nunito">
      <a:majorFont>
        <a:latin typeface="Nunito Black"/>
        <a:ea typeface="Helvetica Neue"/>
        <a:cs typeface="Helvetica Neue"/>
      </a:majorFont>
      <a:minorFont>
        <a:latin typeface="Nunito SemiBold"/>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36611</TotalTime>
  <Words>7317</Words>
  <Application>Microsoft Macintosh PowerPoint</Application>
  <PresentationFormat>Custom</PresentationFormat>
  <Paragraphs>746</Paragraphs>
  <Slides>72</Slides>
  <Notes>31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72</vt:i4>
      </vt:variant>
    </vt:vector>
  </HeadingPairs>
  <TitlesOfParts>
    <vt:vector size="82" baseType="lpstr">
      <vt:lpstr>Arial</vt:lpstr>
      <vt:lpstr>Calibri</vt:lpstr>
      <vt:lpstr>Helvetica Neue</vt:lpstr>
      <vt:lpstr>Helvetica Neue Medium</vt:lpstr>
      <vt:lpstr>Nunito Black</vt:lpstr>
      <vt:lpstr>Nunito Bold</vt:lpstr>
      <vt:lpstr>Nunito ExtraBold</vt:lpstr>
      <vt:lpstr>Nunito SemiBold</vt:lpstr>
      <vt:lpstr>Wingdings</vt:lpstr>
      <vt:lpstr>Basic 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e.g. Surgical specialties</dc:title>
  <dc:creator>Tom Churchill</dc:creator>
  <cp:lastModifiedBy>Hannah Likinyo</cp:lastModifiedBy>
  <cp:revision>219</cp:revision>
  <dcterms:modified xsi:type="dcterms:W3CDTF">2021-04-07T16:50:59Z</dcterms:modified>
</cp:coreProperties>
</file>